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10.svg" ContentType="image/svg+xml"/>
  <Override PartName="/ppt/media/image12.svg" ContentType="image/svg+xml"/>
  <Override PartName="/ppt/media/image14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258" r:id="rId4"/>
    <p:sldId id="271" r:id="rId6"/>
    <p:sldId id="280" r:id="rId7"/>
    <p:sldId id="283" r:id="rId8"/>
    <p:sldId id="262" r:id="rId9"/>
    <p:sldId id="282" r:id="rId10"/>
    <p:sldId id="272" r:id="rId11"/>
    <p:sldId id="268" r:id="rId12"/>
    <p:sldId id="270" r:id="rId13"/>
  </p:sldIdLst>
  <p:sldSz cx="9144000" cy="5143500"/>
  <p:notesSz cx="6858000" cy="9144000"/>
  <p:embeddedFontLst>
    <p:embeddedFont>
      <p:font typeface="Google Sans"/>
      <p:regular r:id="rId17"/>
      <p:bold r:id="rId18"/>
      <p:italic r:id="rId19"/>
      <p:boldItalic r:id="rId20"/>
    </p:embeddedFont>
    <p:embeddedFont>
      <p:font typeface="google sans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18" userDrawn="1">
          <p15:clr>
            <a:srgbClr val="747775"/>
          </p15:clr>
        </p15:guide>
        <p15:guide id="2" pos="2866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85F4"/>
    <a:srgbClr val="8EB6F8"/>
    <a:srgbClr val="B8EE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18"/>
        <p:guide pos="2866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ad07014906_2_52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g3ad07014906_2_5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65F62A7E-A2F8-438F-9CF8-47DE63F471B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65F62A7E-A2F8-438F-9CF8-47DE63F471B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65F62A7E-A2F8-438F-9CF8-47DE63F471B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ad07014906_2_9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g3ad07014906_2_9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ad07014906_2_9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g3ad07014906_2_9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65F62A7E-A2F8-438F-9CF8-47DE63F471B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ad07014906_2_12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3ad07014906_2_1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ad07014906_2_13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g3ad07014906_2_13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CUSTOM_16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5"/>
            <a:ext cx="2133600" cy="273844"/>
          </a:xfrm>
        </p:spPr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5"/>
            <a:ext cx="2895600" cy="273844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Char char="●"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4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4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image" Target="../media/image12.svg"/><Relationship Id="rId7" Type="http://schemas.openxmlformats.org/officeDocument/2006/relationships/image" Target="../media/image11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24.xml"/><Relationship Id="rId10" Type="http://schemas.openxmlformats.org/officeDocument/2006/relationships/image" Target="../media/image14.sv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3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24.xml"/><Relationship Id="rId5" Type="http://schemas.openxmlformats.org/officeDocument/2006/relationships/image" Target="../media/image24.png"/><Relationship Id="rId4" Type="http://schemas.openxmlformats.org/officeDocument/2006/relationships/image" Target="../media/image3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7.png"/><Relationship Id="rId8" Type="http://schemas.openxmlformats.org/officeDocument/2006/relationships/tags" Target="../tags/tag2.xml"/><Relationship Id="rId7" Type="http://schemas.openxmlformats.org/officeDocument/2006/relationships/hyperlink" Target="https://github.com/yhkAtharv/lt-line-break-detection" TargetMode="External"/><Relationship Id="rId6" Type="http://schemas.openxmlformats.org/officeDocument/2006/relationships/image" Target="../media/image26.png"/><Relationship Id="rId5" Type="http://schemas.openxmlformats.org/officeDocument/2006/relationships/tags" Target="../tags/tag1.xml"/><Relationship Id="rId4" Type="http://schemas.openxmlformats.org/officeDocument/2006/relationships/hyperlink" Target="https://youtu.be/L2n4N4W-2oo?si=dce2myqRTCS4M3nP" TargetMode="External"/><Relationship Id="rId3" Type="http://schemas.openxmlformats.org/officeDocument/2006/relationships/image" Target="../media/image25.png"/><Relationship Id="rId2" Type="http://schemas.openxmlformats.org/officeDocument/2006/relationships/hyperlink" Target="https://rural-grid-watch--yhkatal123.replit.app/" TargetMode="External"/><Relationship Id="rId15" Type="http://schemas.openxmlformats.org/officeDocument/2006/relationships/notesSlide" Target="../notesSlides/notesSlide8.xml"/><Relationship Id="rId14" Type="http://schemas.openxmlformats.org/officeDocument/2006/relationships/slideLayout" Target="../slideLayouts/slideLayout12.xml"/><Relationship Id="rId13" Type="http://schemas.openxmlformats.org/officeDocument/2006/relationships/tags" Target="../tags/tag4.xml"/><Relationship Id="rId12" Type="http://schemas.openxmlformats.org/officeDocument/2006/relationships/tags" Target="../tags/tag3.xml"/><Relationship Id="rId11" Type="http://schemas.openxmlformats.org/officeDocument/2006/relationships/hyperlink" Target="https://rural-grid-watch--yhkatal123.replit.app/&#13;" TargetMode="External"/><Relationship Id="rId10" Type="http://schemas.openxmlformats.org/officeDocument/2006/relationships/image" Target="../media/image28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8"/>
          <p:cNvSpPr txBox="1"/>
          <p:nvPr/>
        </p:nvSpPr>
        <p:spPr>
          <a:xfrm>
            <a:off x="162600" y="3195125"/>
            <a:ext cx="8760000" cy="17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Details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name: </a:t>
            </a:r>
            <a:r>
              <a:rPr lang="en-US" alt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Oblivion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leader name: </a:t>
            </a:r>
            <a:r>
              <a:rPr lang="en-US" alt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Abhishek Jha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Problem Statement: Open Innovation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1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16" name="Google Shape;116;p28" title="Techsprint banner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365" cy="30283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44450" y="234315"/>
            <a:ext cx="9048115" cy="476250"/>
          </a:xfrm>
          <a:prstGeom prst="roundRect">
            <a:avLst>
              <a:gd name="adj" fmla="val 50000"/>
            </a:avLst>
          </a:prstGeom>
          <a:solidFill>
            <a:srgbClr val="B8EEF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  <p:sp>
        <p:nvSpPr>
          <p:cNvPr id="24" name="TextBox 3"/>
          <p:cNvSpPr txBox="1"/>
          <p:nvPr/>
        </p:nvSpPr>
        <p:spPr>
          <a:xfrm>
            <a:off x="215900" y="2936875"/>
            <a:ext cx="4540885" cy="1941195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 lIns="34289" rIns="34289">
            <a:noAutofit/>
          </a:bodyPr>
          <a:p>
            <a:pPr marL="285750" indent="-285750" eaLnBrk="1">
              <a:buFont typeface="Wingdings" panose="05000000000000000000" charset="0"/>
              <a:buChar char="q"/>
            </a:pPr>
            <a:r>
              <a:rPr lang="en-US" altLang="zh-CN" sz="1200" b="1">
                <a:solidFill>
                  <a:schemeClr val="accent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Proposed Solution:</a:t>
            </a:r>
            <a:endParaRPr lang="en-US" altLang="zh-CN" sz="1200" b="1">
              <a:solidFill>
                <a:schemeClr val="accent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0" indent="0" eaLnBrk="1">
              <a:buFont typeface="Wingdings" panose="05000000000000000000" charset="0"/>
              <a:buNone/>
            </a:pPr>
            <a:endParaRPr lang="en-US" altLang="zh-CN" sz="1200" b="1">
              <a:solidFill>
                <a:schemeClr val="accent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indent="-285750" eaLnBrk="1">
              <a:buFont typeface="Wingdings" panose="05000000000000000000" charset="0"/>
              <a:buChar char="Ø"/>
            </a:pPr>
            <a:r>
              <a:rPr lang="en-US" altLang="en-GB" sz="1050" b="1">
                <a:latin typeface="google sans" charset="0"/>
                <a:ea typeface="Google Sans"/>
                <a:cs typeface="google sans" charset="0"/>
                <a:sym typeface="Google Sans"/>
              </a:rPr>
              <a:t>Software that detect LT line breakage and Isolate it.</a:t>
            </a:r>
            <a:endParaRPr lang="en-US" altLang="en-GB" sz="1050" b="1"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indent="-285750" eaLnBrk="1">
              <a:buFont typeface="Arial" panose="020B0604020202020204" pitchFamily="34" charset="0"/>
              <a:buChar char="•"/>
            </a:pPr>
            <a:r>
              <a:rPr lang="en-US" altLang="en-GB" sz="1050">
                <a:latin typeface="google sans" charset="0"/>
                <a:ea typeface="Google Sans"/>
                <a:cs typeface="google sans" charset="0"/>
                <a:sym typeface="Google Sans"/>
              </a:rPr>
              <a:t>We need hardware for detection.</a:t>
            </a:r>
            <a:endParaRPr lang="en-US" altLang="en-GB" sz="1050"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indent="-285750" eaLnBrk="1">
              <a:buFont typeface="Arial" panose="020B0604020202020204" pitchFamily="34" charset="0"/>
              <a:buChar char="•"/>
            </a:pPr>
            <a:r>
              <a:rPr lang="en-US" altLang="en-GB" sz="1050">
                <a:latin typeface="google sans" charset="0"/>
                <a:ea typeface="Google Sans"/>
                <a:cs typeface="google sans" charset="0"/>
                <a:sym typeface="Google Sans"/>
              </a:rPr>
              <a:t>The hardware will send details of every pole where it is implemented to the software.</a:t>
            </a:r>
            <a:endParaRPr lang="en-US" altLang="en-GB" sz="1050"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indent="-285750" eaLnBrk="1">
              <a:buFont typeface="Arial" panose="020B0604020202020204" pitchFamily="34" charset="0"/>
              <a:buChar char="•"/>
            </a:pPr>
            <a:r>
              <a:rPr lang="en-US" altLang="en-GB" sz="1050">
                <a:latin typeface="google sans" charset="0"/>
                <a:ea typeface="Google Sans"/>
                <a:cs typeface="google sans" charset="0"/>
                <a:sym typeface="Google Sans"/>
              </a:rPr>
              <a:t>Then if fault detected, t</a:t>
            </a:r>
            <a:r>
              <a:rPr lang="en-US" altLang="en-GB" sz="105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he software will automatically isolate the faulty section, with the help of existing distribution switchgear or breakers that utilities already have.</a:t>
            </a:r>
            <a:endParaRPr lang="en-US" altLang="en-GB" sz="1050" kern="0" noProof="0"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indent="-285750" eaLnBrk="1">
              <a:buFont typeface="Arial" panose="020B0604020202020204" pitchFamily="34" charset="0"/>
              <a:buChar char="•"/>
            </a:pPr>
            <a:r>
              <a:rPr lang="en-US" altLang="en-GB" sz="105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Cloud dashboard provides alerts for maintenance that will reduce the downtime.</a:t>
            </a:r>
            <a:endParaRPr lang="en-US" altLang="en-GB" sz="1050" b="1">
              <a:latin typeface="google sans" charset="0"/>
              <a:ea typeface="Google Sans"/>
              <a:cs typeface="google sans" charset="0"/>
              <a:sym typeface="Google Sans"/>
            </a:endParaRPr>
          </a:p>
        </p:txBody>
      </p:sp>
      <p:pic>
        <p:nvPicPr>
          <p:cNvPr id="12" name="Picture 11" descr="Gemini_Generated_Image_8g5bpr8g5bpr8g5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985" y="939800"/>
            <a:ext cx="1808480" cy="1808480"/>
          </a:xfrm>
          <a:prstGeom prst="roundRect">
            <a:avLst>
              <a:gd name="adj" fmla="val 7792"/>
            </a:avLst>
          </a:prstGeom>
          <a:ln w="57150">
            <a:solidFill>
              <a:schemeClr val="accent1">
                <a:lumMod val="50000"/>
              </a:schemeClr>
            </a:solidFill>
          </a:ln>
        </p:spPr>
      </p:pic>
      <p:sp>
        <p:nvSpPr>
          <p:cNvPr id="18" name="Text Box 17"/>
          <p:cNvSpPr txBox="1"/>
          <p:nvPr/>
        </p:nvSpPr>
        <p:spPr>
          <a:xfrm>
            <a:off x="2220595" y="1132205"/>
            <a:ext cx="6651625" cy="1665605"/>
          </a:xfrm>
          <a:prstGeom prst="rect">
            <a:avLst/>
          </a:prstGeom>
        </p:spPr>
        <p:txBody>
          <a:bodyPr wrap="square">
            <a:noAutofit/>
          </a:bodyPr>
          <a:p>
            <a:pPr marL="285750" indent="-285750" algn="just">
              <a:buFont typeface="Wingdings" panose="05000000000000000000" charset="0"/>
              <a:buChar char="§"/>
            </a:pPr>
            <a:r>
              <a:rPr lang="en-US" sz="1050">
                <a:latin typeface="google sans" charset="0"/>
                <a:cs typeface="google sans" charset="0"/>
              </a:rPr>
              <a:t>Since 2017</a:t>
            </a:r>
            <a:r>
              <a:rPr sz="1050">
                <a:latin typeface="google sans" charset="0"/>
                <a:cs typeface="google sans" charset="0"/>
              </a:rPr>
              <a:t>, </a:t>
            </a:r>
            <a:r>
              <a:rPr lang="en-US" sz="1050">
                <a:latin typeface="google sans" charset="0"/>
                <a:cs typeface="google sans" charset="0"/>
              </a:rPr>
              <a:t>over 100+</a:t>
            </a:r>
            <a:r>
              <a:rPr sz="1050">
                <a:latin typeface="google sans" charset="0"/>
                <a:cs typeface="google sans" charset="0"/>
              </a:rPr>
              <a:t> lives lost due to faulty LT lines in Kerala. Villagers live in fear every rainy season.</a:t>
            </a:r>
            <a:endParaRPr sz="1050">
              <a:latin typeface="google sans" charset="0"/>
              <a:cs typeface="google sans" charset="0"/>
            </a:endParaRPr>
          </a:p>
          <a:p>
            <a:pPr marL="285750" indent="-285750" algn="just">
              <a:buFont typeface="Wingdings" panose="05000000000000000000" charset="0"/>
              <a:buChar char="§"/>
            </a:pPr>
            <a:r>
              <a:rPr lang="en-US" altLang="en-GB" sz="1050">
                <a:latin typeface="google sans" charset="0"/>
                <a:cs typeface="google sans" charset="0"/>
              </a:rPr>
              <a:t>Current circuit breakers are non-smart, leaving villages unsafe and powerless.</a:t>
            </a:r>
            <a:endParaRPr lang="en-US" altLang="en-GB" sz="1050">
              <a:latin typeface="google sans" charset="0"/>
              <a:cs typeface="google sans" charset="0"/>
            </a:endParaRPr>
          </a:p>
          <a:p>
            <a:pPr marL="285750" indent="-285750" algn="just">
              <a:buFont typeface="Wingdings" panose="05000000000000000000" charset="0"/>
              <a:buChar char="§"/>
            </a:pPr>
            <a:r>
              <a:rPr lang="en-US" altLang="en-GB" sz="1050">
                <a:latin typeface="google sans" charset="0"/>
                <a:cs typeface="google sans" charset="0"/>
              </a:rPr>
              <a:t>In rural India, Current manual fault detection can take hours, turning small faults into deadly hazards.</a:t>
            </a:r>
            <a:endParaRPr lang="en-US" altLang="en-GB" sz="1050">
              <a:latin typeface="google sans" charset="0"/>
              <a:cs typeface="google sans" charset="0"/>
            </a:endParaRPr>
          </a:p>
          <a:p>
            <a:pPr marL="285750" indent="-285750" algn="just">
              <a:buFont typeface="Wingdings" panose="05000000000000000000" charset="0"/>
              <a:buChar char="§"/>
            </a:pPr>
            <a:r>
              <a:rPr lang="en-US" altLang="en-GB" sz="1050">
                <a:latin typeface="google sans" charset="0"/>
                <a:cs typeface="google sans" charset="0"/>
              </a:rPr>
              <a:t>Aging infrastructure, with weakened poles, increases the risk of failure.</a:t>
            </a:r>
            <a:endParaRPr lang="en-US" altLang="en-GB" sz="1050">
              <a:latin typeface="google sans" charset="0"/>
              <a:cs typeface="google sans" charset="0"/>
            </a:endParaRPr>
          </a:p>
          <a:p>
            <a:pPr marL="285750" indent="-285750" algn="just">
              <a:buFont typeface="Wingdings" panose="05000000000000000000" charset="0"/>
              <a:buChar char="§"/>
            </a:pPr>
            <a:endParaRPr lang="en-US" altLang="en-GB" sz="1050">
              <a:latin typeface="google sans" charset="0"/>
              <a:cs typeface="google sans" charset="0"/>
            </a:endParaRPr>
          </a:p>
          <a:p>
            <a:pPr marL="285750" indent="-285750" algn="just">
              <a:buFont typeface="Wingdings" panose="05000000000000000000" charset="0"/>
              <a:buChar char="§"/>
            </a:pPr>
            <a:endParaRPr lang="en-US" altLang="en-GB" sz="1050">
              <a:latin typeface="google sans" charset="0"/>
              <a:cs typeface="google sans" charset="0"/>
            </a:endParaRPr>
          </a:p>
          <a:p>
            <a:pPr marL="285750" indent="-285750" eaLnBrk="1">
              <a:buFont typeface="Wingdings" panose="05000000000000000000" charset="0"/>
              <a:buChar char="q"/>
            </a:pPr>
            <a:r>
              <a:rPr lang="en-US" altLang="zh-CN" sz="1200" b="1">
                <a:solidFill>
                  <a:schemeClr val="accent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Problem: </a:t>
            </a:r>
            <a:endParaRPr lang="en-US" altLang="zh-CN" sz="1200" b="1">
              <a:solidFill>
                <a:schemeClr val="accent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indent="-285750" eaLnBrk="1">
              <a:buFont typeface="Arial" panose="020B0604020202020204" pitchFamily="34" charset="0"/>
              <a:buChar char="•"/>
            </a:pPr>
            <a:r>
              <a:rPr lang="en-US" altLang="en-GB" sz="1050">
                <a:latin typeface="google sans" charset="0"/>
                <a:ea typeface="Google Sans"/>
                <a:cs typeface="google sans" charset="0"/>
                <a:sym typeface="Google Sans"/>
              </a:rPr>
              <a:t>Power cuts in rural areas stop water pumps, medical equipment and essential services.</a:t>
            </a:r>
            <a:endParaRPr lang="en-US" altLang="en-GB" sz="1050"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indent="-285750" eaLnBrk="1">
              <a:buFont typeface="Arial" panose="020B0604020202020204" pitchFamily="34" charset="0"/>
              <a:buChar char="•"/>
            </a:pPr>
            <a:r>
              <a:rPr lang="en-US" altLang="en-GB" sz="1050">
                <a:latin typeface="google sans" charset="0"/>
                <a:ea typeface="Google Sans"/>
                <a:cs typeface="google sans" charset="0"/>
                <a:sym typeface="Google Sans"/>
              </a:rPr>
              <a:t>Manual fault detection takes hours, risking lives.</a:t>
            </a:r>
            <a:endParaRPr lang="en-US" altLang="en-GB" sz="1050">
              <a:latin typeface="google sans" charset="0"/>
              <a:cs typeface="google sans" charset="0"/>
            </a:endParaRPr>
          </a:p>
          <a:p>
            <a:pPr marL="285750" indent="-285750" algn="just">
              <a:buFont typeface="Wingdings" panose="05000000000000000000" charset="0"/>
              <a:buChar char="§"/>
            </a:pPr>
            <a:endParaRPr lang="en-US" altLang="en-GB" sz="1050">
              <a:latin typeface="google sans" charset="0"/>
              <a:cs typeface="google sans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220595" y="2033270"/>
            <a:ext cx="6651625" cy="690880"/>
          </a:xfrm>
          <a:prstGeom prst="roundRect">
            <a:avLst>
              <a:gd name="adj" fmla="val 23358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/>
          <a:p>
            <a:endParaRPr lang="en-GB" altLang="en-US" sz="1050">
              <a:latin typeface="google sans" charset="0"/>
              <a:cs typeface="google sans" charset="0"/>
            </a:endParaRPr>
          </a:p>
        </p:txBody>
      </p:sp>
      <p:sp>
        <p:nvSpPr>
          <p:cNvPr id="5" name="TextBox 3"/>
          <p:cNvSpPr txBox="1"/>
          <p:nvPr/>
        </p:nvSpPr>
        <p:spPr>
          <a:xfrm>
            <a:off x="4919980" y="2936875"/>
            <a:ext cx="3978275" cy="1941195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 lIns="34289" rIns="34289">
            <a:noAutofit/>
          </a:bodyPr>
          <a:p>
            <a:pPr marL="285750" indent="-285750" eaLnBrk="1">
              <a:buFont typeface="Wingdings" panose="05000000000000000000" charset="0"/>
              <a:buChar char="q"/>
            </a:pPr>
            <a:r>
              <a:rPr lang="en-US" altLang="zh-CN" sz="1200" b="1">
                <a:solidFill>
                  <a:schemeClr val="accent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Main benefits: </a:t>
            </a:r>
            <a:endParaRPr lang="en-US" altLang="zh-CN" sz="1200" b="1">
              <a:solidFill>
                <a:schemeClr val="accent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0" indent="0" eaLnBrk="1">
              <a:buFont typeface="Wingdings" panose="05000000000000000000" charset="0"/>
              <a:buNone/>
            </a:pPr>
            <a:endParaRPr lang="en-US" altLang="zh-CN" sz="1200" b="1">
              <a:solidFill>
                <a:srgbClr val="F79646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342900" indent="-342900" eaLnBrk="1">
              <a:buFont typeface="Arial" panose="020B0604020202020204" pitchFamily="34" charset="0"/>
              <a:buAutoNum type="arabicPeriod"/>
            </a:pPr>
            <a:r>
              <a:rPr lang="en-US" altLang="en-GB" sz="1050" b="1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Location identification</a:t>
            </a:r>
            <a:r>
              <a:rPr lang="en-US" altLang="en-GB" sz="105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: Gives the information about point/area where the fault has occured to utilities.</a:t>
            </a:r>
            <a:endParaRPr lang="en-US" altLang="en-GB" sz="105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342900" indent="-342900" eaLnBrk="1">
              <a:buFont typeface="Arial" panose="020B0604020202020204" pitchFamily="34" charset="0"/>
              <a:buAutoNum type="arabicPeriod"/>
            </a:pPr>
            <a:r>
              <a:rPr lang="en-US" altLang="en-GB" sz="1050" b="1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Detects fallen or broken LT lines</a:t>
            </a:r>
            <a:r>
              <a:rPr lang="en-US" altLang="en-GB" sz="105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 and </a:t>
            </a:r>
            <a:r>
              <a:rPr lang="en-US" altLang="en-GB" sz="1050" b="1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isolates</a:t>
            </a:r>
            <a:r>
              <a:rPr lang="en-US" altLang="en-GB" sz="105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 it to prevent electrocution.</a:t>
            </a:r>
            <a:endParaRPr lang="en-US" altLang="en-GB" sz="105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342900" indent="-342900" eaLnBrk="1">
              <a:buFont typeface="Arial" panose="020B0604020202020204" pitchFamily="34" charset="0"/>
              <a:buAutoNum type="arabicPeriod"/>
            </a:pPr>
            <a:r>
              <a:rPr lang="en-US" altLang="en-GB" sz="1050" b="1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Predictive Maintenance</a:t>
            </a:r>
            <a:r>
              <a:rPr lang="en-US" altLang="en-GB" sz="105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: Continuous data logging allows utilities to spot weak lines, reducing outages and repair trips.</a:t>
            </a:r>
            <a:endParaRPr lang="en-US" altLang="en-GB" sz="105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342900" indent="-342900" eaLnBrk="1">
              <a:buFont typeface="Arial" panose="020B0604020202020204" pitchFamily="34" charset="0"/>
              <a:buAutoNum type="arabicPeriod"/>
            </a:pPr>
            <a:r>
              <a:rPr lang="en-US" altLang="en-GB" sz="1050" b="1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Works with existing infrastructure.</a:t>
            </a:r>
            <a:endParaRPr lang="en-US" altLang="en-GB" sz="1050" b="1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</p:txBody>
      </p:sp>
      <p:pic>
        <p:nvPicPr>
          <p:cNvPr id="122" name="Google Shape;122;p29" title="Group 2200185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60020" y="234950"/>
            <a:ext cx="2324100" cy="41719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Box 2"/>
          <p:cNvSpPr txBox="1"/>
          <p:nvPr/>
        </p:nvSpPr>
        <p:spPr>
          <a:xfrm>
            <a:off x="5824855" y="207645"/>
            <a:ext cx="3267710" cy="4800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altLang="en-GB" sz="2200" b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Problem &amp; Its Solution</a:t>
            </a:r>
            <a:endParaRPr lang="en-US" altLang="en-GB" sz="2200" b="1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44450" y="234315"/>
            <a:ext cx="9048115" cy="476250"/>
          </a:xfrm>
          <a:prstGeom prst="roundRect">
            <a:avLst>
              <a:gd name="adj" fmla="val 50000"/>
            </a:avLst>
          </a:prstGeom>
          <a:solidFill>
            <a:srgbClr val="B8EEF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  <p:pic>
        <p:nvPicPr>
          <p:cNvPr id="13" name="Google Shape;122;p29" title="Group 2200185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60020" y="234950"/>
            <a:ext cx="2324100" cy="41719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 Box 13"/>
          <p:cNvSpPr txBox="1"/>
          <p:nvPr/>
        </p:nvSpPr>
        <p:spPr>
          <a:xfrm>
            <a:off x="5041900" y="222885"/>
            <a:ext cx="4020185" cy="4800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altLang="en-GB" sz="2200" b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Process flow &amp; Architecture</a:t>
            </a:r>
            <a:endParaRPr lang="en-US" altLang="en-GB" sz="2200" b="1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3577590" y="1092676"/>
            <a:ext cx="5460206" cy="366855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 lIns="34289" rIns="34289">
            <a:noAutofit/>
          </a:bodyPr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kumimoji="0" lang="en-US" sz="1200" kern="0" cap="none" spc="0" normalizeH="0" baseline="0" noProof="0">
                <a:solidFill>
                  <a:schemeClr val="accent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System Overview:</a:t>
            </a:r>
            <a:endParaRPr kumimoji="0" lang="en-US" sz="1200" kern="0" cap="none" spc="0" normalizeH="0" baseline="0" noProof="0">
              <a:solidFill>
                <a:schemeClr val="accent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endParaRPr kumimoji="0" lang="en-US" sz="1200" kern="0" cap="none" spc="0" normalizeH="0" baseline="0" noProof="0">
              <a:solidFill>
                <a:schemeClr val="accent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endParaRPr kumimoji="0" lang="en-US" sz="1050" kern="0" cap="none" spc="0" normalizeH="0" baseline="0" noProof="0">
              <a:solidFill>
                <a:schemeClr val="accent6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endParaRPr kumimoji="0" lang="en-US" sz="1050" kern="0" cap="none" spc="0" normalizeH="0" baseline="0" noProof="0">
              <a:solidFill>
                <a:schemeClr val="accent6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endParaRPr kumimoji="0" lang="en-US" sz="1050" kern="0" cap="none" spc="0" normalizeH="0" baseline="0" noProof="0">
              <a:solidFill>
                <a:schemeClr val="accent6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endParaRPr kumimoji="0" lang="en-US" sz="1050" kern="0" cap="none" spc="0" normalizeH="0" baseline="0" noProof="0">
              <a:solidFill>
                <a:schemeClr val="accent6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endParaRPr kumimoji="0" lang="en-US" sz="1050" kern="0" cap="none" spc="0" normalizeH="0" baseline="0" noProof="0">
              <a:solidFill>
                <a:schemeClr val="accent6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endParaRPr kumimoji="0" lang="en-US" sz="1050" kern="0" cap="none" spc="0" normalizeH="0" baseline="0" noProof="0">
              <a:solidFill>
                <a:schemeClr val="accent6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endParaRPr kumimoji="0" lang="en-US" sz="1050" kern="0" cap="none" spc="0" normalizeH="0" baseline="0" noProof="0">
              <a:solidFill>
                <a:schemeClr val="accent6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endParaRPr kumimoji="0" lang="en-US" sz="1050" kern="0" cap="none" spc="0" normalizeH="0" baseline="0" noProof="0">
              <a:solidFill>
                <a:schemeClr val="accent6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kumimoji="0" lang="en-US" sz="1200" kern="0" cap="none" spc="0" normalizeH="0" baseline="0" noProof="0">
                <a:solidFill>
                  <a:schemeClr val="accent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Hardware:</a:t>
            </a:r>
            <a:r>
              <a:rPr kumimoji="0" lang="en-US" sz="1050" kern="0" cap="none" spc="0" normalizeH="0" baseline="0" noProof="0">
                <a:solidFill>
                  <a:schemeClr val="accent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 </a:t>
            </a:r>
            <a:r>
              <a:rPr lang="en-US" altLang="zh-CN" sz="1050" b="0">
                <a:solidFill>
                  <a:schemeClr val="tx1"/>
                </a:solidFill>
                <a:latin typeface="google sans" charset="0"/>
                <a:cs typeface="google sans" charset="0"/>
                <a:sym typeface="Google Sans"/>
              </a:rPr>
              <a:t>Microcontroller </a:t>
            </a:r>
            <a:r>
              <a:rPr lang="en-US" altLang="en-GB" sz="1050" b="0">
                <a:solidFill>
                  <a:schemeClr val="tx1"/>
                </a:solidFill>
                <a:latin typeface="google sans" charset="0"/>
                <a:cs typeface="google sans" charset="0"/>
                <a:sym typeface="Google Sans"/>
              </a:rPr>
              <a:t>+ CT/PT sensors + GSM</a:t>
            </a:r>
            <a:endParaRPr lang="en-US" altLang="en-GB" sz="1050" b="0">
              <a:solidFill>
                <a:schemeClr val="tx1"/>
              </a:solidFill>
              <a:latin typeface="google sans" charset="0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1050" b="0" kern="0" noProof="0">
                <a:solidFill>
                  <a:schemeClr val="tx1"/>
                </a:solidFill>
                <a:latin typeface="google sans" charset="0"/>
                <a:cs typeface="google sans" charset="0"/>
                <a:sym typeface="Google Sans"/>
              </a:rPr>
              <a:t>GSM module sends the data in JSON packets like:</a:t>
            </a:r>
            <a:endParaRPr kumimoji="0" lang="en-US" altLang="en-GB" sz="1050" b="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0" marR="0" indent="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1050" b="0" kern="0" noProof="0">
                <a:solidFill>
                  <a:schemeClr val="tx1"/>
                </a:solidFill>
                <a:latin typeface="google sans" charset="0"/>
                <a:cs typeface="google sans" charset="0"/>
                <a:sym typeface="Google Sans"/>
              </a:rPr>
              <a:t>{</a:t>
            </a:r>
            <a:endParaRPr kumimoji="0" lang="en-US" altLang="en-GB" sz="1050" b="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0" marR="0" indent="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1050" b="0" kern="0" noProof="0">
                <a:solidFill>
                  <a:schemeClr val="tx1"/>
                </a:solidFill>
                <a:latin typeface="google sans" charset="0"/>
                <a:cs typeface="google sans" charset="0"/>
                <a:sym typeface="Google Sans"/>
              </a:rPr>
              <a:t>"pole_id": "P123",</a:t>
            </a:r>
            <a:endParaRPr kumimoji="0" lang="en-US" altLang="en-GB" sz="1050" b="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0" marR="0" indent="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1050" b="0" kern="0" noProof="0">
                <a:solidFill>
                  <a:schemeClr val="tx1"/>
                </a:solidFill>
                <a:latin typeface="google sans" charset="0"/>
                <a:cs typeface="google sans" charset="0"/>
                <a:sym typeface="Google Sans"/>
              </a:rPr>
              <a:t>"current": 2.5,</a:t>
            </a:r>
            <a:endParaRPr kumimoji="0" lang="en-US" altLang="en-GB" sz="1050" b="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0" marR="0" indent="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1050" b="0" kern="0" noProof="0">
                <a:solidFill>
                  <a:schemeClr val="tx1"/>
                </a:solidFill>
                <a:latin typeface="google sans" charset="0"/>
                <a:cs typeface="google sans" charset="0"/>
                <a:sym typeface="Google Sans"/>
              </a:rPr>
              <a:t>"voltage": 230,</a:t>
            </a:r>
            <a:endParaRPr kumimoji="0" lang="en-US" altLang="en-GB" sz="1050" b="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0" marR="0" indent="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1050" b="0" kern="0" noProof="0">
                <a:solidFill>
                  <a:schemeClr val="tx1"/>
                </a:solidFill>
                <a:latin typeface="google sans" charset="0"/>
                <a:cs typeface="google sans" charset="0"/>
                <a:sym typeface="Google Sans"/>
              </a:rPr>
              <a:t>"timestamp": "2025-09-22T12:30:00"</a:t>
            </a:r>
            <a:endParaRPr kumimoji="0" lang="en-US" altLang="en-GB" sz="1050" b="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0" marR="0" indent="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1050" b="0" kern="0" noProof="0">
                <a:solidFill>
                  <a:schemeClr val="tx1"/>
                </a:solidFill>
                <a:latin typeface="google sans" charset="0"/>
                <a:cs typeface="google sans" charset="0"/>
                <a:sym typeface="Google Sans"/>
              </a:rPr>
              <a:t>}</a:t>
            </a:r>
            <a:endParaRPr kumimoji="0" lang="en-US" altLang="en-GB" sz="1050" b="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endParaRPr kumimoji="0" lang="en-US" sz="1050" b="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914400" eaLnBrk="1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q"/>
              <a:defRPr sz="1600" b="1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kumimoji="0" lang="en-US" sz="1200" kern="0" cap="none" spc="0" normalizeH="0" baseline="0" noProof="0">
                <a:solidFill>
                  <a:schemeClr val="accent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Software:</a:t>
            </a:r>
            <a:r>
              <a:rPr kumimoji="0" lang="en-US" sz="1050" kern="0" cap="none" spc="0" normalizeH="0" baseline="0" noProof="0">
                <a:solidFill>
                  <a:schemeClr val="accent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 </a:t>
            </a:r>
            <a:r>
              <a:rPr kumimoji="0" lang="en-US" altLang="en-GB" sz="1050" b="0" kern="0" cap="none" spc="0" normalizeH="0" baseline="0" noProof="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The system is built with Node.js backend, React.js frontend, MongoDB database, and AWS cloud for scalable processing and twilio for alerts. </a:t>
            </a:r>
            <a:br>
              <a:rPr kumimoji="0" lang="en-US" altLang="en-GB" sz="1050" b="0" kern="0" cap="none" spc="0" normalizeH="0" baseline="0" noProof="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</a:br>
            <a:r>
              <a:rPr kumimoji="0" lang="en-US" altLang="en-GB" sz="1050" b="0" kern="0" cap="none" spc="0" normalizeH="0" baseline="0" noProof="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It will already have internet access to collect the signals.</a:t>
            </a:r>
            <a:endParaRPr kumimoji="0" lang="en-US" altLang="en-GB" sz="1050" b="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rcRect l="4572" t="46876" r="4761" b="45537"/>
          <a:stretch>
            <a:fillRect/>
          </a:stretch>
        </p:blipFill>
        <p:spPr>
          <a:xfrm>
            <a:off x="4212590" y="1526540"/>
            <a:ext cx="4117975" cy="391795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4148455" y="1861185"/>
            <a:ext cx="723265" cy="26479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sz="1125">
                <a:latin typeface="google sans" charset="0"/>
                <a:cs typeface="google sans" charset="0"/>
              </a:rPr>
              <a:t>Sensors</a:t>
            </a:r>
            <a:endParaRPr sz="1125">
              <a:latin typeface="google sans" charset="0"/>
              <a:cs typeface="google sans" charset="0"/>
            </a:endParaRPr>
          </a:p>
        </p:txBody>
      </p:sp>
      <p:sp>
        <p:nvSpPr>
          <p:cNvPr id="40" name="Text Box 39"/>
          <p:cNvSpPr txBox="1"/>
          <p:nvPr/>
        </p:nvSpPr>
        <p:spPr>
          <a:xfrm>
            <a:off x="4775200" y="1887220"/>
            <a:ext cx="788035" cy="41402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sz="1050">
                <a:latin typeface="google sans" charset="0"/>
                <a:cs typeface="google sans" charset="0"/>
              </a:rPr>
              <a:t>Micro</a:t>
            </a:r>
            <a:endParaRPr lang="en-US" sz="1050">
              <a:latin typeface="google sans" charset="0"/>
              <a:cs typeface="google sans" charset="0"/>
            </a:endParaRPr>
          </a:p>
          <a:p>
            <a:pPr algn="ctr"/>
            <a:r>
              <a:rPr lang="en-US" sz="1050">
                <a:latin typeface="google sans" charset="0"/>
                <a:cs typeface="google sans" charset="0"/>
              </a:rPr>
              <a:t>controller</a:t>
            </a:r>
            <a:endParaRPr lang="en-US" sz="1050">
              <a:latin typeface="google sans" charset="0"/>
              <a:cs typeface="google sans" charset="0"/>
            </a:endParaRPr>
          </a:p>
        </p:txBody>
      </p:sp>
      <p:sp>
        <p:nvSpPr>
          <p:cNvPr id="41" name="Text Box 40"/>
          <p:cNvSpPr txBox="1"/>
          <p:nvPr/>
        </p:nvSpPr>
        <p:spPr>
          <a:xfrm>
            <a:off x="5674360" y="1861185"/>
            <a:ext cx="553720" cy="26479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sz="1125">
                <a:latin typeface="google sans" charset="0"/>
                <a:cs typeface="google sans" charset="0"/>
              </a:rPr>
              <a:t>GSM</a:t>
            </a:r>
            <a:endParaRPr sz="1125">
              <a:latin typeface="google sans" charset="0"/>
              <a:cs typeface="google sans" charset="0"/>
            </a:endParaRPr>
          </a:p>
        </p:txBody>
      </p:sp>
      <p:sp>
        <p:nvSpPr>
          <p:cNvPr id="42" name="Text Box 41"/>
          <p:cNvSpPr txBox="1"/>
          <p:nvPr/>
        </p:nvSpPr>
        <p:spPr>
          <a:xfrm>
            <a:off x="6287135" y="1872615"/>
            <a:ext cx="650875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sz="1200">
                <a:latin typeface="google sans" charset="0"/>
                <a:cs typeface="google sans" charset="0"/>
              </a:rPr>
              <a:t>Cloud Server</a:t>
            </a:r>
            <a:endParaRPr sz="1200">
              <a:latin typeface="google sans" charset="0"/>
              <a:cs typeface="google sans" charset="0"/>
            </a:endParaRPr>
          </a:p>
        </p:txBody>
      </p:sp>
      <p:sp>
        <p:nvSpPr>
          <p:cNvPr id="43" name="Text Box 42"/>
          <p:cNvSpPr txBox="1"/>
          <p:nvPr/>
        </p:nvSpPr>
        <p:spPr>
          <a:xfrm>
            <a:off x="6944360" y="1872615"/>
            <a:ext cx="838200" cy="27559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sz="1200">
                <a:latin typeface="google sans" charset="0"/>
                <a:cs typeface="google sans" charset="0"/>
              </a:rPr>
              <a:t>Software</a:t>
            </a:r>
            <a:endParaRPr sz="1200">
              <a:latin typeface="google sans" charset="0"/>
              <a:cs typeface="google sans" charset="0"/>
            </a:endParaRPr>
          </a:p>
        </p:txBody>
      </p:sp>
      <p:sp>
        <p:nvSpPr>
          <p:cNvPr id="44" name="Text Box 43"/>
          <p:cNvSpPr txBox="1"/>
          <p:nvPr/>
        </p:nvSpPr>
        <p:spPr>
          <a:xfrm>
            <a:off x="7703185" y="1861185"/>
            <a:ext cx="953135" cy="27559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sz="1200">
                <a:latin typeface="google sans" charset="0"/>
                <a:cs typeface="google sans" charset="0"/>
              </a:rPr>
              <a:t>Dashboard</a:t>
            </a:r>
            <a:endParaRPr sz="1200">
              <a:latin typeface="google sans" charset="0"/>
              <a:cs typeface="google sans" charset="0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7372985" y="2329180"/>
            <a:ext cx="1083310" cy="434340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/>
          <a:p>
            <a:pPr algn="ctr"/>
            <a:r>
              <a:rPr lang="en-US" altLang="en-GB" sz="900">
                <a:solidFill>
                  <a:schemeClr val="tx1"/>
                </a:solidFill>
                <a:latin typeface="google sans" charset="0"/>
                <a:cs typeface="google sans" charset="0"/>
              </a:rPr>
              <a:t>Distribution switchgear</a:t>
            </a:r>
            <a:endParaRPr lang="en-US" altLang="en-GB" sz="900">
              <a:solidFill>
                <a:schemeClr val="tx1"/>
              </a:solidFill>
              <a:latin typeface="google sans" charset="0"/>
              <a:cs typeface="google sans" charset="0"/>
            </a:endParaRPr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7411720" y="2109470"/>
            <a:ext cx="258445" cy="152400"/>
          </a:xfrm>
          <a:prstGeom prst="straightConnector1">
            <a:avLst/>
          </a:prstGeom>
          <a:ln>
            <a:solidFill>
              <a:schemeClr val="tx1"/>
            </a:solidFill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9" name="Rectangle 5"/>
          <p:cNvSpPr/>
          <p:nvPr/>
        </p:nvSpPr>
        <p:spPr>
          <a:xfrm>
            <a:off x="4141470" y="1444625"/>
            <a:ext cx="2115185" cy="890270"/>
          </a:xfrm>
          <a:prstGeom prst="rect">
            <a:avLst/>
          </a:prstGeom>
          <a:ln w="19050">
            <a:solidFill>
              <a:srgbClr val="010000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lIns="34289" tIns="34289" rIns="34289" bIns="34289" anchor="ctr" anchorCtr="0"/>
          <a:p>
            <a:pPr algn="ctr" eaLnBrk="1">
              <a:buNone/>
            </a:pPr>
            <a:endParaRPr sz="1050">
              <a:latin typeface="google sans" charset="0"/>
              <a:cs typeface="google sans" charset="0"/>
            </a:endParaRPr>
          </a:p>
        </p:txBody>
      </p:sp>
      <p:sp>
        <p:nvSpPr>
          <p:cNvPr id="50" name="Text Box 49"/>
          <p:cNvSpPr txBox="1"/>
          <p:nvPr/>
        </p:nvSpPr>
        <p:spPr>
          <a:xfrm>
            <a:off x="4418330" y="2332355"/>
            <a:ext cx="1526540" cy="252730"/>
          </a:xfrm>
          <a:prstGeom prst="rect">
            <a:avLst/>
          </a:prstGeom>
          <a:ln w="19050" cmpd="sng">
            <a:solidFill>
              <a:srgbClr val="4285F4"/>
            </a:solidFill>
            <a:prstDash val="sys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p>
            <a:pPr algn="ctr"/>
            <a:r>
              <a:rPr lang="en-US" altLang="en-GB" sz="1050">
                <a:latin typeface="google sans" charset="0"/>
                <a:cs typeface="google sans" charset="0"/>
              </a:rPr>
              <a:t>Hardware needed</a:t>
            </a:r>
            <a:endParaRPr lang="en-US" altLang="en-GB" sz="1050">
              <a:latin typeface="google sans" charset="0"/>
              <a:cs typeface="google sans" charset="0"/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149225" y="940435"/>
            <a:ext cx="3199765" cy="3940810"/>
            <a:chOff x="235" y="1481"/>
            <a:chExt cx="5039" cy="6206"/>
          </a:xfrm>
        </p:grpSpPr>
        <p:grpSp>
          <p:nvGrpSpPr>
            <p:cNvPr id="52" name="Group 51"/>
            <p:cNvGrpSpPr/>
            <p:nvPr/>
          </p:nvGrpSpPr>
          <p:grpSpPr>
            <a:xfrm rot="0">
              <a:off x="235" y="1481"/>
              <a:ext cx="5039" cy="6206"/>
              <a:chOff x="313" y="1641"/>
              <a:chExt cx="6718" cy="8274"/>
            </a:xfrm>
          </p:grpSpPr>
          <p:grpSp>
            <p:nvGrpSpPr>
              <p:cNvPr id="53" name="Group 52"/>
              <p:cNvGrpSpPr/>
              <p:nvPr/>
            </p:nvGrpSpPr>
            <p:grpSpPr>
              <a:xfrm>
                <a:off x="313" y="1641"/>
                <a:ext cx="6718" cy="8274"/>
                <a:chOff x="313" y="1641"/>
                <a:chExt cx="6718" cy="8274"/>
              </a:xfrm>
            </p:grpSpPr>
            <p:pic>
              <p:nvPicPr>
                <p:cNvPr id="54" name="Picture 53" descr="Flowchart"/>
                <p:cNvPicPr>
                  <a:picLocks noChangeAspect="1"/>
                </p:cNvPicPr>
                <p:nvPr/>
              </p:nvPicPr>
              <p:blipFill>
                <a:blip r:embed="rId3"/>
                <a:srcRect l="12400" t="2510" r="11859" b="4210"/>
                <a:stretch>
                  <a:fillRect/>
                </a:stretch>
              </p:blipFill>
              <p:spPr>
                <a:xfrm>
                  <a:off x="313" y="1641"/>
                  <a:ext cx="6718" cy="8274"/>
                </a:xfrm>
                <a:prstGeom prst="roundRect">
                  <a:avLst>
                    <a:gd name="adj" fmla="val 11298"/>
                  </a:avLst>
                </a:prstGeom>
                <a:ln>
                  <a:solidFill>
                    <a:schemeClr val="tx1"/>
                  </a:solidFill>
                </a:ln>
              </p:spPr>
            </p:pic>
            <p:sp>
              <p:nvSpPr>
                <p:cNvPr id="55" name="Rectangles 54"/>
                <p:cNvSpPr/>
                <p:nvPr/>
              </p:nvSpPr>
              <p:spPr>
                <a:xfrm>
                  <a:off x="1182" y="1726"/>
                  <a:ext cx="4992" cy="53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/>
                <a:p>
                  <a:endParaRPr lang="en-GB" altLang="en-US" sz="1050">
                    <a:latin typeface="google sans" charset="0"/>
                    <a:cs typeface="google sans" charset="0"/>
                  </a:endParaRPr>
                </a:p>
              </p:txBody>
            </p:sp>
            <p:sp>
              <p:nvSpPr>
                <p:cNvPr id="56" name="Text Box 55"/>
                <p:cNvSpPr txBox="1"/>
                <p:nvPr/>
              </p:nvSpPr>
              <p:spPr>
                <a:xfrm>
                  <a:off x="1188" y="1780"/>
                  <a:ext cx="5162" cy="579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pPr marL="285750" marR="0" indent="-285750" defTabSz="914400" eaLnBrk="1" fontAlgn="auto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Wingdings" panose="05000000000000000000" charset="0"/>
                    <a:buChar char="q"/>
                    <a:defRPr sz="1600" b="1">
                      <a:solidFill>
                        <a:schemeClr val="accent6"/>
                      </a:solidFill>
                      <a:latin typeface="Google Sans"/>
                      <a:ea typeface="Google Sans"/>
                      <a:cs typeface="Google Sans"/>
                      <a:sym typeface="Google Sans"/>
                    </a:defRPr>
                  </a:pPr>
                  <a:r>
                    <a:rPr lang="en-US" altLang="en-US" sz="1200" kern="0" noProof="0">
                      <a:solidFill>
                        <a:schemeClr val="accent1"/>
                      </a:solidFill>
                      <a:latin typeface="google sans" charset="0"/>
                      <a:ea typeface="Google Sans"/>
                      <a:cs typeface="google sans" charset="0"/>
                      <a:sym typeface="Google Sans"/>
                    </a:rPr>
                    <a:t>Fault detection &amp; Isolation:</a:t>
                  </a:r>
                  <a:endParaRPr lang="en-US" altLang="en-US" sz="1200" kern="0" noProof="0">
                    <a:solidFill>
                      <a:schemeClr val="accent1"/>
                    </a:solidFill>
                    <a:latin typeface="google sans" charset="0"/>
                    <a:ea typeface="Google Sans"/>
                    <a:cs typeface="google sans" charset="0"/>
                    <a:sym typeface="Google Sans"/>
                  </a:endParaRPr>
                </a:p>
              </p:txBody>
            </p:sp>
            <p:sp>
              <p:nvSpPr>
                <p:cNvPr id="57" name="Rounded Rectangle 56"/>
                <p:cNvSpPr/>
                <p:nvPr/>
              </p:nvSpPr>
              <p:spPr>
                <a:xfrm>
                  <a:off x="2093" y="5701"/>
                  <a:ext cx="1440" cy="24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/>
                <a:p>
                  <a:endParaRPr lang="en-GB" altLang="en-US" sz="1050">
                    <a:latin typeface="google sans" charset="0"/>
                    <a:cs typeface="google sans" charset="0"/>
                  </a:endParaRPr>
                </a:p>
              </p:txBody>
            </p:sp>
            <p:sp>
              <p:nvSpPr>
                <p:cNvPr id="58" name="Text Box 57"/>
                <p:cNvSpPr txBox="1"/>
                <p:nvPr/>
              </p:nvSpPr>
              <p:spPr>
                <a:xfrm>
                  <a:off x="1939" y="5657"/>
                  <a:ext cx="2127" cy="346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noAutofit/>
                </a:bodyPr>
                <a:p>
                  <a:r>
                    <a:rPr lang="en-US" altLang="en-GB" sz="555" b="1">
                      <a:latin typeface="google sans" charset="0"/>
                      <a:cs typeface="google sans" charset="0"/>
                    </a:rPr>
                    <a:t>Abnormal Signature</a:t>
                  </a:r>
                  <a:endParaRPr lang="en-US" altLang="en-GB" sz="555" b="1">
                    <a:latin typeface="google sans" charset="0"/>
                    <a:cs typeface="google sans" charset="0"/>
                  </a:endParaRPr>
                </a:p>
              </p:txBody>
            </p:sp>
          </p:grpSp>
          <p:sp>
            <p:nvSpPr>
              <p:cNvPr id="59" name="Rounded Rectangle 58"/>
              <p:cNvSpPr/>
              <p:nvPr/>
            </p:nvSpPr>
            <p:spPr>
              <a:xfrm>
                <a:off x="2161" y="2592"/>
                <a:ext cx="2289" cy="19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60" name="Rounded Rectangle 59"/>
              <p:cNvSpPr/>
              <p:nvPr/>
            </p:nvSpPr>
            <p:spPr>
              <a:xfrm>
                <a:off x="2870" y="3839"/>
                <a:ext cx="1435" cy="14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61" name="Rounded Rectangle 60"/>
              <p:cNvSpPr/>
              <p:nvPr/>
            </p:nvSpPr>
            <p:spPr>
              <a:xfrm>
                <a:off x="2160" y="6809"/>
                <a:ext cx="2290" cy="28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62" name="Text Box 61"/>
              <p:cNvSpPr txBox="1"/>
              <p:nvPr/>
            </p:nvSpPr>
            <p:spPr>
              <a:xfrm>
                <a:off x="2849" y="3698"/>
                <a:ext cx="2052" cy="397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 altLang="en-GB" sz="640" b="1">
                    <a:latin typeface="google sans" charset="0"/>
                    <a:cs typeface="google sans" charset="0"/>
                  </a:rPr>
                  <a:t>Multiple Checks</a:t>
                </a:r>
                <a:endParaRPr lang="en-US" altLang="en-GB" sz="640" b="1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63" name="Rounded Rectangle 62"/>
              <p:cNvSpPr/>
              <p:nvPr/>
            </p:nvSpPr>
            <p:spPr>
              <a:xfrm>
                <a:off x="3285" y="7994"/>
                <a:ext cx="691" cy="35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64" name="Rounded Rectangle 63"/>
              <p:cNvSpPr/>
              <p:nvPr/>
            </p:nvSpPr>
            <p:spPr>
              <a:xfrm>
                <a:off x="2160" y="8815"/>
                <a:ext cx="2385" cy="25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65" name="Text Box 64"/>
              <p:cNvSpPr txBox="1"/>
              <p:nvPr/>
            </p:nvSpPr>
            <p:spPr>
              <a:xfrm>
                <a:off x="2836" y="7891"/>
                <a:ext cx="1584" cy="383"/>
              </a:xfrm>
              <a:prstGeom prst="rect">
                <a:avLst/>
              </a:prstGeom>
              <a:noFill/>
            </p:spPr>
            <p:txBody>
              <a:bodyPr wrap="square" rtlCol="0" anchor="t">
                <a:noAutofit/>
              </a:bodyPr>
              <a:p>
                <a:pPr algn="ctr"/>
                <a:r>
                  <a:rPr lang="en-US" altLang="en-GB" sz="600" b="1">
                    <a:latin typeface="google sans" charset="0"/>
                    <a:cs typeface="google sans" charset="0"/>
                  </a:rPr>
                  <a:t>4. All checks passed?</a:t>
                </a:r>
                <a:endParaRPr lang="en-US" altLang="en-GB" sz="600" b="1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66" name="Rounded Rectangle 65"/>
              <p:cNvSpPr/>
              <p:nvPr/>
            </p:nvSpPr>
            <p:spPr>
              <a:xfrm>
                <a:off x="2160" y="4725"/>
                <a:ext cx="1768" cy="259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>
                  <a:latin typeface="google sans" charset="0"/>
                  <a:cs typeface="google sans" charset="0"/>
                </a:endParaRPr>
              </a:p>
            </p:txBody>
          </p:sp>
        </p:grpSp>
        <p:sp>
          <p:nvSpPr>
            <p:cNvPr id="67" name="Text Box 66"/>
            <p:cNvSpPr txBox="1"/>
            <p:nvPr/>
          </p:nvSpPr>
          <p:spPr>
            <a:xfrm>
              <a:off x="1514" y="2107"/>
              <a:ext cx="3760" cy="3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750" b="1">
                  <a:latin typeface="google sans" charset="0"/>
                  <a:cs typeface="google sans" charset="0"/>
                  <a:sym typeface="+mn-ea"/>
                </a:rPr>
                <a:t>1. Continuous Monitoring</a:t>
              </a:r>
              <a:endParaRPr lang="en-US" altLang="en-GB" sz="750" b="1">
                <a:latin typeface="google sans" charset="0"/>
                <a:cs typeface="google sans" charset="0"/>
                <a:sym typeface="+mn-ea"/>
              </a:endParaRPr>
            </a:p>
          </p:txBody>
        </p:sp>
        <p:sp>
          <p:nvSpPr>
            <p:cNvPr id="68" name="Text Box 67"/>
            <p:cNvSpPr txBox="1"/>
            <p:nvPr/>
          </p:nvSpPr>
          <p:spPr>
            <a:xfrm>
              <a:off x="1514" y="6792"/>
              <a:ext cx="3590" cy="3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750" b="1">
                  <a:latin typeface="google sans" charset="0"/>
                  <a:cs typeface="google sans" charset="0"/>
                </a:rPr>
                <a:t>5. Confirmed Fault &amp; Alert</a:t>
              </a:r>
              <a:endParaRPr lang="en-US" altLang="en-GB" sz="750" b="1">
                <a:latin typeface="google sans" charset="0"/>
                <a:cs typeface="google sans" charset="0"/>
              </a:endParaRPr>
            </a:p>
          </p:txBody>
        </p:sp>
        <p:sp>
          <p:nvSpPr>
            <p:cNvPr id="69" name="Text Box 68"/>
            <p:cNvSpPr txBox="1"/>
            <p:nvPr/>
          </p:nvSpPr>
          <p:spPr>
            <a:xfrm>
              <a:off x="1514" y="3728"/>
              <a:ext cx="3760" cy="3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750" b="1">
                  <a:latin typeface="google sans" charset="0"/>
                  <a:cs typeface="google sans" charset="0"/>
                </a:rPr>
                <a:t>2. Threshold Check</a:t>
              </a:r>
              <a:endParaRPr lang="en-US" altLang="en-GB" sz="750" b="1">
                <a:latin typeface="google sans" charset="0"/>
                <a:cs typeface="google sans" charset="0"/>
              </a:endParaRPr>
            </a:p>
          </p:txBody>
        </p:sp>
        <p:sp>
          <p:nvSpPr>
            <p:cNvPr id="70" name="Text Box 69"/>
            <p:cNvSpPr txBox="1"/>
            <p:nvPr/>
          </p:nvSpPr>
          <p:spPr>
            <a:xfrm>
              <a:off x="1514" y="5324"/>
              <a:ext cx="3590" cy="3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750" b="1">
                  <a:latin typeface="google sans" charset="0"/>
                  <a:cs typeface="google sans" charset="0"/>
                </a:rPr>
                <a:t>3. Time Window Filtering</a:t>
              </a:r>
              <a:endParaRPr lang="en-US" altLang="en-GB" sz="750" b="1">
                <a:latin typeface="google sans" charset="0"/>
                <a:cs typeface="google sans" charset="0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44450" y="234315"/>
            <a:ext cx="9048115" cy="476250"/>
          </a:xfrm>
          <a:prstGeom prst="roundRect">
            <a:avLst>
              <a:gd name="adj" fmla="val 50000"/>
            </a:avLst>
          </a:prstGeom>
          <a:solidFill>
            <a:srgbClr val="B8EEF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  <p:pic>
        <p:nvPicPr>
          <p:cNvPr id="13" name="Google Shape;122;p29" title="Group 2200185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60020" y="234950"/>
            <a:ext cx="2324100" cy="41719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 Box 13"/>
          <p:cNvSpPr txBox="1"/>
          <p:nvPr/>
        </p:nvSpPr>
        <p:spPr>
          <a:xfrm>
            <a:off x="3430270" y="230505"/>
            <a:ext cx="5593715" cy="445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altLang="en-GB" sz="2000" b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Google Technologies Powering Our Solution</a:t>
            </a:r>
            <a:endParaRPr lang="en-US" altLang="en-GB" sz="2000" b="1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920115" y="908050"/>
            <a:ext cx="7622540" cy="3949700"/>
            <a:chOff x="1449" y="1560"/>
            <a:chExt cx="12004" cy="6220"/>
          </a:xfrm>
        </p:grpSpPr>
        <p:sp>
          <p:nvSpPr>
            <p:cNvPr id="3" name="Text 1"/>
            <p:cNvSpPr/>
            <p:nvPr/>
          </p:nvSpPr>
          <p:spPr>
            <a:xfrm>
              <a:off x="1449" y="1560"/>
              <a:ext cx="12005" cy="28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None/>
              </a:pP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Our rural LT fault detection system leverages a suite of robust Google technologies to ensure reliability, scalability &amp;</a:t>
              </a:r>
              <a:endParaRPr lang="en-US" sz="1050" dirty="0">
                <a:solidFill>
                  <a:srgbClr val="15213F"/>
                </a:solidFill>
                <a:latin typeface="google sans" charset="0"/>
                <a:ea typeface="Roboto" panose="02000000000000000000" pitchFamily="34" charset="-122"/>
                <a:cs typeface="google sans" charset="0"/>
              </a:endParaRPr>
            </a:p>
            <a:p>
              <a:pPr marL="0" indent="0" algn="l">
                <a:lnSpc>
                  <a:spcPts val="1400"/>
                </a:lnSpc>
                <a:buNone/>
              </a:pP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security.</a:t>
              </a:r>
              <a:endParaRPr lang="en-US" sz="1050" dirty="0">
                <a:latin typeface="google sans" charset="0"/>
                <a:cs typeface="google sans" charset="0"/>
              </a:endParaRPr>
            </a:p>
          </p:txBody>
        </p:sp>
        <p:sp>
          <p:nvSpPr>
            <p:cNvPr id="7" name="Shape 2"/>
            <p:cNvSpPr/>
            <p:nvPr/>
          </p:nvSpPr>
          <p:spPr>
            <a:xfrm>
              <a:off x="1449" y="2230"/>
              <a:ext cx="5627" cy="2469"/>
            </a:xfrm>
            <a:prstGeom prst="roundRect">
              <a:avLst>
                <a:gd name="adj" fmla="val 1098"/>
              </a:avLst>
            </a:prstGeom>
            <a:solidFill>
              <a:srgbClr val="E9ECF2"/>
            </a:solidFill>
          </p:spPr>
        </p:sp>
        <p:pic>
          <p:nvPicPr>
            <p:cNvPr id="9" name="Image 4" descr="preencoded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0" y="2411"/>
              <a:ext cx="542" cy="542"/>
            </a:xfrm>
            <a:prstGeom prst="rect">
              <a:avLst/>
            </a:prstGeom>
          </p:spPr>
        </p:pic>
        <p:pic>
          <p:nvPicPr>
            <p:cNvPr id="12" name="Image 5" descr="preencoded.png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79" y="2560"/>
              <a:ext cx="244" cy="244"/>
            </a:xfrm>
            <a:prstGeom prst="rect">
              <a:avLst/>
            </a:prstGeom>
          </p:spPr>
        </p:pic>
        <p:sp>
          <p:nvSpPr>
            <p:cNvPr id="15" name="Text 3"/>
            <p:cNvSpPr/>
            <p:nvPr/>
          </p:nvSpPr>
          <p:spPr>
            <a:xfrm>
              <a:off x="1630" y="3134"/>
              <a:ext cx="2260" cy="282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None/>
              </a:pPr>
              <a:r>
                <a:rPr lang="en-US" sz="1200" dirty="0">
                  <a:solidFill>
                    <a:srgbClr val="15213F"/>
                  </a:solidFill>
                  <a:latin typeface="google sans" charset="0"/>
                  <a:ea typeface="Roboto Slab" pitchFamily="34" charset="-122"/>
                  <a:cs typeface="google sans" charset="0"/>
                </a:rPr>
                <a:t>Google Firebase</a:t>
              </a:r>
              <a:endParaRPr lang="en-US" sz="1200" dirty="0">
                <a:solidFill>
                  <a:srgbClr val="15213F"/>
                </a:solidFill>
                <a:latin typeface="google sans" charset="0"/>
                <a:ea typeface="Roboto Slab" pitchFamily="34" charset="-122"/>
                <a:cs typeface="google sans" charset="0"/>
              </a:endParaRPr>
            </a:p>
          </p:txBody>
        </p:sp>
        <p:sp>
          <p:nvSpPr>
            <p:cNvPr id="16" name="Text 4"/>
            <p:cNvSpPr/>
            <p:nvPr/>
          </p:nvSpPr>
          <p:spPr>
            <a:xfrm>
              <a:off x="1630" y="3525"/>
              <a:ext cx="5265" cy="28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SzPct val="100000"/>
                <a:buNone/>
              </a:pPr>
              <a:r>
                <a:rPr lang="en-US" sz="1050" b="1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Firebase Realtime Database:</a:t>
              </a: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 Stores live LT fault data</a:t>
              </a:r>
              <a:endParaRPr lang="en-US" sz="1050" dirty="0">
                <a:latin typeface="google sans" charset="0"/>
                <a:cs typeface="google sans" charset="0"/>
              </a:endParaRPr>
            </a:p>
          </p:txBody>
        </p:sp>
        <p:sp>
          <p:nvSpPr>
            <p:cNvPr id="18" name="Text 5"/>
            <p:cNvSpPr/>
            <p:nvPr/>
          </p:nvSpPr>
          <p:spPr>
            <a:xfrm>
              <a:off x="1630" y="3877"/>
              <a:ext cx="5265" cy="28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SzPct val="100000"/>
                <a:buNone/>
              </a:pPr>
              <a:r>
                <a:rPr lang="en-US" sz="1050" b="1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Cloud Functions:</a:t>
              </a: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 Triggers automatic fault alerts</a:t>
              </a:r>
              <a:endParaRPr lang="en-US" sz="1050" dirty="0">
                <a:latin typeface="google sans" charset="0"/>
                <a:cs typeface="google sans" charset="0"/>
              </a:endParaRPr>
            </a:p>
          </p:txBody>
        </p:sp>
        <p:sp>
          <p:nvSpPr>
            <p:cNvPr id="19" name="Text 6"/>
            <p:cNvSpPr/>
            <p:nvPr/>
          </p:nvSpPr>
          <p:spPr>
            <a:xfrm>
              <a:off x="1630" y="4229"/>
              <a:ext cx="5265" cy="28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SzPct val="100000"/>
                <a:buNone/>
              </a:pPr>
              <a:r>
                <a:rPr lang="en-US" sz="1050" b="1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Firebase Authentication:</a:t>
              </a: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 Secures staff login</a:t>
              </a:r>
              <a:endParaRPr lang="en-US" sz="1050" dirty="0">
                <a:latin typeface="google sans" charset="0"/>
                <a:cs typeface="google sans" charset="0"/>
              </a:endParaRPr>
            </a:p>
          </p:txBody>
        </p:sp>
        <p:sp>
          <p:nvSpPr>
            <p:cNvPr id="20" name="Shape 7"/>
            <p:cNvSpPr/>
            <p:nvPr/>
          </p:nvSpPr>
          <p:spPr>
            <a:xfrm>
              <a:off x="7256" y="2230"/>
              <a:ext cx="5627" cy="2469"/>
            </a:xfrm>
            <a:prstGeom prst="roundRect">
              <a:avLst>
                <a:gd name="adj" fmla="val 1098"/>
              </a:avLst>
            </a:prstGeom>
            <a:solidFill>
              <a:srgbClr val="E9ECF2"/>
            </a:solidFill>
          </p:spPr>
        </p:sp>
        <p:pic>
          <p:nvPicPr>
            <p:cNvPr id="21" name="Image 6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37" y="2411"/>
              <a:ext cx="542" cy="542"/>
            </a:xfrm>
            <a:prstGeom prst="rect">
              <a:avLst/>
            </a:prstGeom>
          </p:spPr>
        </p:pic>
        <p:pic>
          <p:nvPicPr>
            <p:cNvPr id="22" name="Image 7" descr="preencoded.png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586" y="2560"/>
              <a:ext cx="244" cy="244"/>
            </a:xfrm>
            <a:prstGeom prst="rect">
              <a:avLst/>
            </a:prstGeom>
          </p:spPr>
        </p:pic>
        <p:sp>
          <p:nvSpPr>
            <p:cNvPr id="23" name="Text 8"/>
            <p:cNvSpPr/>
            <p:nvPr/>
          </p:nvSpPr>
          <p:spPr>
            <a:xfrm>
              <a:off x="7437" y="3134"/>
              <a:ext cx="2358" cy="282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None/>
              </a:pPr>
              <a:r>
                <a:rPr lang="en-US" sz="1200" dirty="0">
                  <a:solidFill>
                    <a:srgbClr val="15213F"/>
                  </a:solidFill>
                  <a:latin typeface="google sans" charset="0"/>
                  <a:ea typeface="Roboto Slab" pitchFamily="34" charset="-122"/>
                  <a:cs typeface="google sans" charset="0"/>
                </a:rPr>
                <a:t>Google Maps Platform</a:t>
              </a:r>
              <a:endParaRPr lang="en-US" sz="1200" dirty="0">
                <a:solidFill>
                  <a:srgbClr val="15213F"/>
                </a:solidFill>
                <a:latin typeface="google sans" charset="0"/>
                <a:ea typeface="Roboto Slab" pitchFamily="34" charset="-122"/>
                <a:cs typeface="google sans" charset="0"/>
              </a:endParaRPr>
            </a:p>
          </p:txBody>
        </p:sp>
        <p:sp>
          <p:nvSpPr>
            <p:cNvPr id="24" name="Text 9"/>
            <p:cNvSpPr/>
            <p:nvPr/>
          </p:nvSpPr>
          <p:spPr>
            <a:xfrm>
              <a:off x="7437" y="3525"/>
              <a:ext cx="5265" cy="28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SzPct val="100000"/>
                <a:buNone/>
              </a:pPr>
              <a:r>
                <a:rPr lang="en-US" sz="1050" b="1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Maps SDK:</a:t>
              </a: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 Shows fault location on live map</a:t>
              </a:r>
              <a:endParaRPr lang="en-US" sz="1050" dirty="0">
                <a:latin typeface="google sans" charset="0"/>
                <a:cs typeface="google sans" charset="0"/>
              </a:endParaRPr>
            </a:p>
          </p:txBody>
        </p:sp>
        <p:sp>
          <p:nvSpPr>
            <p:cNvPr id="25" name="Text 10"/>
            <p:cNvSpPr/>
            <p:nvPr/>
          </p:nvSpPr>
          <p:spPr>
            <a:xfrm>
              <a:off x="7437" y="3877"/>
              <a:ext cx="5265" cy="28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SzPct val="100000"/>
                <a:buNone/>
              </a:pPr>
              <a:r>
                <a:rPr lang="en-US" sz="1050" b="1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Geocoding API:</a:t>
              </a: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 Converts pole GPS to readable location</a:t>
              </a:r>
              <a:endParaRPr lang="en-US" sz="1050" dirty="0">
                <a:latin typeface="google sans" charset="0"/>
                <a:cs typeface="google sans" charset="0"/>
              </a:endParaRPr>
            </a:p>
          </p:txBody>
        </p:sp>
        <p:sp>
          <p:nvSpPr>
            <p:cNvPr id="26" name="Shape 11"/>
            <p:cNvSpPr/>
            <p:nvPr/>
          </p:nvSpPr>
          <p:spPr>
            <a:xfrm>
              <a:off x="1449" y="4880"/>
              <a:ext cx="5627" cy="2469"/>
            </a:xfrm>
            <a:prstGeom prst="roundRect">
              <a:avLst>
                <a:gd name="adj" fmla="val 1098"/>
              </a:avLst>
            </a:prstGeom>
            <a:solidFill>
              <a:srgbClr val="E9ECF2"/>
            </a:solidFill>
          </p:spPr>
        </p:sp>
        <p:pic>
          <p:nvPicPr>
            <p:cNvPr id="27" name="Image 8" descr="preencoded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30" y="5061"/>
              <a:ext cx="542" cy="542"/>
            </a:xfrm>
            <a:prstGeom prst="rect">
              <a:avLst/>
            </a:prstGeom>
          </p:spPr>
        </p:pic>
        <p:pic>
          <p:nvPicPr>
            <p:cNvPr id="28" name="Image 9" descr="preencoded.png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779" y="5210"/>
              <a:ext cx="244" cy="244"/>
            </a:xfrm>
            <a:prstGeom prst="rect">
              <a:avLst/>
            </a:prstGeom>
          </p:spPr>
        </p:pic>
        <p:sp>
          <p:nvSpPr>
            <p:cNvPr id="29" name="Text 12"/>
            <p:cNvSpPr/>
            <p:nvPr/>
          </p:nvSpPr>
          <p:spPr>
            <a:xfrm>
              <a:off x="1630" y="5784"/>
              <a:ext cx="3016" cy="282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None/>
              </a:pPr>
              <a:r>
                <a:rPr lang="en-US" sz="1200" dirty="0">
                  <a:solidFill>
                    <a:srgbClr val="15213F"/>
                  </a:solidFill>
                  <a:latin typeface="google sans" charset="0"/>
                  <a:ea typeface="Roboto Slab" pitchFamily="34" charset="-122"/>
                  <a:cs typeface="google sans" charset="0"/>
                </a:rPr>
                <a:t>Google Cloud Platform (GCP)</a:t>
              </a:r>
              <a:endParaRPr lang="en-US" sz="1200" dirty="0">
                <a:solidFill>
                  <a:srgbClr val="15213F"/>
                </a:solidFill>
                <a:latin typeface="google sans" charset="0"/>
                <a:ea typeface="Roboto Slab" pitchFamily="34" charset="-122"/>
                <a:cs typeface="google sans" charset="0"/>
              </a:endParaRPr>
            </a:p>
          </p:txBody>
        </p:sp>
        <p:sp>
          <p:nvSpPr>
            <p:cNvPr id="30" name="Text 13"/>
            <p:cNvSpPr/>
            <p:nvPr/>
          </p:nvSpPr>
          <p:spPr>
            <a:xfrm>
              <a:off x="1630" y="6174"/>
              <a:ext cx="5265" cy="28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SzPct val="100000"/>
                <a:buNone/>
              </a:pPr>
              <a:r>
                <a:rPr lang="en-US" sz="1050" b="1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Cloud Run:</a:t>
              </a: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 Hosts backend services</a:t>
              </a:r>
              <a:endParaRPr lang="en-US" sz="1050" dirty="0">
                <a:latin typeface="google sans" charset="0"/>
                <a:cs typeface="google sans" charset="0"/>
              </a:endParaRPr>
            </a:p>
          </p:txBody>
        </p:sp>
        <p:sp>
          <p:nvSpPr>
            <p:cNvPr id="31" name="Text 14"/>
            <p:cNvSpPr/>
            <p:nvPr/>
          </p:nvSpPr>
          <p:spPr>
            <a:xfrm>
              <a:off x="1630" y="6527"/>
              <a:ext cx="5265" cy="28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SzPct val="100000"/>
                <a:buNone/>
              </a:pPr>
              <a:r>
                <a:rPr lang="en-US" sz="1050" b="1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Cloud Storage:</a:t>
              </a: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 Stores fault logs and reports</a:t>
              </a:r>
              <a:endParaRPr lang="en-US" sz="1050" dirty="0">
                <a:latin typeface="google sans" charset="0"/>
                <a:cs typeface="google sans" charset="0"/>
              </a:endParaRPr>
            </a:p>
          </p:txBody>
        </p:sp>
        <p:sp>
          <p:nvSpPr>
            <p:cNvPr id="32" name="Text 15"/>
            <p:cNvSpPr/>
            <p:nvPr/>
          </p:nvSpPr>
          <p:spPr>
            <a:xfrm>
              <a:off x="1630" y="6879"/>
              <a:ext cx="5265" cy="28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SzPct val="100000"/>
                <a:buNone/>
              </a:pPr>
              <a:r>
                <a:rPr lang="en-US" sz="1050" b="1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Cloud Logging:</a:t>
              </a: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 Tracks system maintenance history</a:t>
              </a:r>
              <a:endParaRPr lang="en-US" sz="1050" dirty="0">
                <a:latin typeface="google sans" charset="0"/>
                <a:cs typeface="google sans" charset="0"/>
              </a:endParaRPr>
            </a:p>
          </p:txBody>
        </p:sp>
        <p:sp>
          <p:nvSpPr>
            <p:cNvPr id="33" name="Shape 16"/>
            <p:cNvSpPr/>
            <p:nvPr/>
          </p:nvSpPr>
          <p:spPr>
            <a:xfrm>
              <a:off x="7256" y="4880"/>
              <a:ext cx="5627" cy="2469"/>
            </a:xfrm>
            <a:prstGeom prst="roundRect">
              <a:avLst>
                <a:gd name="adj" fmla="val 1098"/>
              </a:avLst>
            </a:prstGeom>
            <a:solidFill>
              <a:srgbClr val="E9ECF2"/>
            </a:solidFill>
          </p:spPr>
        </p:sp>
        <p:pic>
          <p:nvPicPr>
            <p:cNvPr id="34" name="Image 10" descr="preencoded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437" y="5061"/>
              <a:ext cx="542" cy="542"/>
            </a:xfrm>
            <a:prstGeom prst="rect">
              <a:avLst/>
            </a:prstGeom>
          </p:spPr>
        </p:pic>
        <p:pic>
          <p:nvPicPr>
            <p:cNvPr id="35" name="Image 11" descr="preencoded.png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586" y="5210"/>
              <a:ext cx="244" cy="244"/>
            </a:xfrm>
            <a:prstGeom prst="rect">
              <a:avLst/>
            </a:prstGeom>
          </p:spPr>
        </p:pic>
        <p:sp>
          <p:nvSpPr>
            <p:cNvPr id="36" name="Text 17"/>
            <p:cNvSpPr/>
            <p:nvPr/>
          </p:nvSpPr>
          <p:spPr>
            <a:xfrm>
              <a:off x="7437" y="5784"/>
              <a:ext cx="3060" cy="282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None/>
              </a:pPr>
              <a:r>
                <a:rPr lang="en-US" sz="1200" dirty="0">
                  <a:solidFill>
                    <a:srgbClr val="15213F"/>
                  </a:solidFill>
                  <a:latin typeface="google sans" charset="0"/>
                  <a:ea typeface="Roboto Slab" pitchFamily="34" charset="-122"/>
                  <a:cs typeface="google sans" charset="0"/>
                </a:rPr>
                <a:t>Google Communication APIs</a:t>
              </a:r>
              <a:endParaRPr lang="en-US" sz="1200" dirty="0">
                <a:solidFill>
                  <a:srgbClr val="15213F"/>
                </a:solidFill>
                <a:latin typeface="google sans" charset="0"/>
                <a:ea typeface="Roboto Slab" pitchFamily="34" charset="-122"/>
                <a:cs typeface="google sans" charset="0"/>
              </a:endParaRPr>
            </a:p>
          </p:txBody>
        </p:sp>
        <p:sp>
          <p:nvSpPr>
            <p:cNvPr id="37" name="Text 18"/>
            <p:cNvSpPr/>
            <p:nvPr/>
          </p:nvSpPr>
          <p:spPr>
            <a:xfrm>
              <a:off x="7437" y="6174"/>
              <a:ext cx="5265" cy="28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SzPct val="100000"/>
                <a:buNone/>
              </a:pPr>
              <a:r>
                <a:rPr lang="en-US" sz="1050" b="1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Firebase Cloud Messaging:</a:t>
              </a: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 Sends instant fault alerts </a:t>
              </a:r>
              <a:endParaRPr lang="en-US" sz="1050" dirty="0">
                <a:solidFill>
                  <a:srgbClr val="15213F"/>
                </a:solidFill>
                <a:latin typeface="google sans" charset="0"/>
                <a:ea typeface="Roboto" panose="02000000000000000000" pitchFamily="34" charset="-122"/>
                <a:cs typeface="google sans" charset="0"/>
              </a:endParaRPr>
            </a:p>
            <a:p>
              <a:pPr marL="0" indent="0" algn="l">
                <a:lnSpc>
                  <a:spcPts val="1400"/>
                </a:lnSpc>
                <a:buSzPct val="100000"/>
                <a:buNone/>
              </a:pP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to staff</a:t>
              </a:r>
              <a:endParaRPr lang="en-US" sz="1050" dirty="0">
                <a:latin typeface="google sans" charset="0"/>
                <a:cs typeface="google sans" charset="0"/>
              </a:endParaRPr>
            </a:p>
          </p:txBody>
        </p:sp>
        <p:sp>
          <p:nvSpPr>
            <p:cNvPr id="38" name="Text 19"/>
            <p:cNvSpPr/>
            <p:nvPr/>
          </p:nvSpPr>
          <p:spPr>
            <a:xfrm>
              <a:off x="1449" y="7492"/>
              <a:ext cx="11435" cy="28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p>
              <a:pPr marL="0" indent="0" algn="l">
                <a:lnSpc>
                  <a:spcPts val="1400"/>
                </a:lnSpc>
                <a:buNone/>
              </a:pPr>
              <a:r>
                <a:rPr lang="en-US" sz="1050" dirty="0">
                  <a:solidFill>
                    <a:srgbClr val="15213F"/>
                  </a:solidFill>
                  <a:latin typeface="google sans" charset="0"/>
                  <a:ea typeface="Roboto" panose="02000000000000000000" pitchFamily="34" charset="-122"/>
                  <a:cs typeface="google sans" charset="0"/>
                </a:rPr>
                <a:t>These technologies together form the Google-powered backbone of our rural LT fault detection system.</a:t>
              </a:r>
              <a:endParaRPr lang="en-US" sz="1050" dirty="0">
                <a:latin typeface="google sans" charset="0"/>
                <a:cs typeface="google sans" charset="0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/>
          <p:cNvGrpSpPr/>
          <p:nvPr/>
        </p:nvGrpSpPr>
        <p:grpSpPr>
          <a:xfrm>
            <a:off x="4679950" y="1009015"/>
            <a:ext cx="4306570" cy="3707130"/>
            <a:chOff x="7370" y="1589"/>
            <a:chExt cx="6782" cy="5838"/>
          </a:xfrm>
        </p:grpSpPr>
        <p:sp>
          <p:nvSpPr>
            <p:cNvPr id="1" name="TextBox 20"/>
            <p:cNvSpPr txBox="1"/>
            <p:nvPr/>
          </p:nvSpPr>
          <p:spPr>
            <a:xfrm>
              <a:off x="9041" y="1598"/>
              <a:ext cx="4355" cy="507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lIns="34289" rIns="34289">
              <a:spAutoFit/>
            </a:bodyPr>
            <a:p>
              <a:pPr eaLnBrk="1">
                <a:buNone/>
              </a:pPr>
              <a:r>
                <a:rPr lang="en-US" altLang="zh-CN" sz="1500" b="1">
                  <a:solidFill>
                    <a:schemeClr val="accent1"/>
                  </a:solidFill>
                  <a:latin typeface="google sans" charset="0"/>
                  <a:cs typeface="google sans" charset="0"/>
                </a:rPr>
                <a:t>Challenges &amp; Solutions:</a:t>
              </a:r>
              <a:endParaRPr lang="en-US" altLang="zh-CN" sz="1500" b="1">
                <a:solidFill>
                  <a:schemeClr val="accent1"/>
                </a:solidFill>
                <a:latin typeface="google sans" charset="0"/>
                <a:cs typeface="google sans" charset="0"/>
              </a:endParaRPr>
            </a:p>
          </p:txBody>
        </p:sp>
        <p:pic>
          <p:nvPicPr>
            <p:cNvPr id="3" name="Picture 4" descr="Picture 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8321" y="1589"/>
              <a:ext cx="737" cy="498"/>
            </a:xfrm>
            <a:prstGeom prst="rect">
              <a:avLst/>
            </a:prstGeom>
            <a:noFill/>
            <a:ln w="12700">
              <a:noFill/>
            </a:ln>
          </p:spPr>
        </p:pic>
        <p:sp>
          <p:nvSpPr>
            <p:cNvPr id="5" name="TextBox 4"/>
            <p:cNvSpPr txBox="1"/>
            <p:nvPr/>
          </p:nvSpPr>
          <p:spPr>
            <a:xfrm>
              <a:off x="7370" y="2296"/>
              <a:ext cx="6781" cy="2596"/>
            </a:xfrm>
            <a:prstGeom prst="rect">
              <a:avLst/>
            </a:prstGeom>
            <a:noFill/>
            <a:ln w="9525" cap="flat" cmpd="sng">
              <a:noFill/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34289" rIns="34289">
              <a:noAutofit/>
            </a:bodyPr>
            <a:p>
              <a:pPr marL="0" indent="0" algn="just" defTabSz="914400" eaLnBrk="1">
                <a:buSzPct val="100000"/>
                <a:buFont typeface="Arial" panose="020B0604020202020204" pitchFamily="34" charset="0"/>
                <a:buNone/>
              </a:pPr>
              <a:r>
                <a:rPr lang="en-US" altLang="en-GB" sz="1050">
                  <a:solidFill>
                    <a:schemeClr val="tx1"/>
                  </a:solidFill>
                  <a:latin typeface="google sans" charset="0"/>
                  <a:ea typeface="Google Sans"/>
                  <a:cs typeface="google sans" charset="0"/>
                  <a:sym typeface="Google Sans"/>
                </a:rPr>
                <a:t>1. Significant initial investment that could be costlier for villages.</a:t>
              </a:r>
              <a:endParaRPr lang="en-US" altLang="en-GB" sz="105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endParaRPr>
            </a:p>
            <a:p>
              <a:pPr marL="0" indent="0" algn="just" defTabSz="914400" eaLnBrk="1">
                <a:buSzPct val="100000"/>
                <a:buFont typeface="Arial" panose="020B0604020202020204" pitchFamily="34" charset="0"/>
                <a:buNone/>
              </a:pPr>
              <a:r>
                <a:rPr lang="en-US" altLang="en-GB" sz="1050" b="1">
                  <a:solidFill>
                    <a:schemeClr val="tx1"/>
                  </a:solidFill>
                  <a:latin typeface="google sans" charset="0"/>
                  <a:ea typeface="Google Sans"/>
                  <a:cs typeface="google sans" charset="0"/>
                  <a:sym typeface="Google Sans"/>
                </a:rPr>
                <a:t>Solution:</a:t>
              </a:r>
              <a:r>
                <a:rPr lang="en-US" altLang="en-GB" sz="1050">
                  <a:solidFill>
                    <a:schemeClr val="tx1"/>
                  </a:solidFill>
                  <a:latin typeface="google sans" charset="0"/>
                  <a:ea typeface="Google Sans"/>
                  <a:cs typeface="google sans" charset="0"/>
                  <a:sym typeface="Google Sans"/>
                </a:rPr>
                <a:t> We are not applying the hardware on each pole. Instead we are applying on sufficient distant poles and junction poles that lowers the initial cost.</a:t>
              </a:r>
              <a:endParaRPr lang="en-US" altLang="en-GB" sz="105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endParaRPr>
            </a:p>
            <a:p>
              <a:pPr marL="0" indent="0" algn="just" defTabSz="914400" eaLnBrk="1">
                <a:buSzPct val="100000"/>
                <a:buFont typeface="Arial" panose="020B0604020202020204" pitchFamily="34" charset="0"/>
                <a:buNone/>
              </a:pPr>
              <a:endParaRPr lang="en-US" altLang="en-GB" sz="105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endParaRPr>
            </a:p>
            <a:p>
              <a:pPr marL="0" indent="0" algn="just" defTabSz="914400" eaLnBrk="1">
                <a:buSzPct val="100000"/>
                <a:buFont typeface="Arial" panose="020B0604020202020204" pitchFamily="34" charset="0"/>
                <a:buNone/>
              </a:pPr>
              <a:r>
                <a:rPr lang="en-US" altLang="en-GB" sz="1050">
                  <a:solidFill>
                    <a:schemeClr val="tx1"/>
                  </a:solidFill>
                  <a:latin typeface="google sans" charset="0"/>
                  <a:ea typeface="Google Sans"/>
                  <a:cs typeface="google sans" charset="0"/>
                  <a:sym typeface="Google Sans"/>
                </a:rPr>
                <a:t>2. Sensor noise, transient current drops, or communication glitches can generate false line-break alerts.</a:t>
              </a:r>
              <a:endParaRPr lang="en-US" altLang="en-GB" sz="105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endParaRPr>
            </a:p>
            <a:p>
              <a:pPr marL="0" indent="0" algn="just" defTabSz="914400" eaLnBrk="1">
                <a:buSzPct val="100000"/>
                <a:buFont typeface="Arial" panose="020B0604020202020204" pitchFamily="34" charset="0"/>
                <a:buNone/>
              </a:pPr>
              <a:r>
                <a:rPr lang="en-US" altLang="en-GB" sz="1050" b="1">
                  <a:solidFill>
                    <a:schemeClr val="tx1"/>
                  </a:solidFill>
                  <a:latin typeface="google sans" charset="0"/>
                  <a:ea typeface="Google Sans"/>
                  <a:cs typeface="google sans" charset="0"/>
                  <a:sym typeface="Google Sans"/>
                </a:rPr>
                <a:t>Solution:</a:t>
              </a:r>
              <a:r>
                <a:rPr lang="en-US" altLang="en-GB" sz="1050">
                  <a:solidFill>
                    <a:schemeClr val="tx1"/>
                  </a:solidFill>
                  <a:latin typeface="google sans" charset="0"/>
                  <a:ea typeface="Google Sans"/>
                  <a:cs typeface="google sans" charset="0"/>
                  <a:sym typeface="Google Sans"/>
                </a:rPr>
                <a:t> Filtering false signals in software by analyzing current and voltage as parameters.</a:t>
              </a:r>
              <a:endParaRPr lang="en-US" altLang="en-GB" sz="1050">
                <a:solidFill>
                  <a:schemeClr val="tx1"/>
                </a:solidFill>
                <a:latin typeface="google sans" charset="0"/>
                <a:ea typeface="Google Sans"/>
                <a:cs typeface="google sans" charset="0"/>
                <a:sym typeface="Google Sans"/>
              </a:endParaRPr>
            </a:p>
          </p:txBody>
        </p:sp>
        <p:sp>
          <p:nvSpPr>
            <p:cNvPr id="6" name="Text Box 5"/>
            <p:cNvSpPr txBox="1"/>
            <p:nvPr/>
          </p:nvSpPr>
          <p:spPr>
            <a:xfrm>
              <a:off x="7388" y="5035"/>
              <a:ext cx="6764" cy="2392"/>
            </a:xfrm>
            <a:prstGeom prst="rect">
              <a:avLst/>
            </a:prstGeom>
            <a:ln>
              <a:noFill/>
            </a:ln>
          </p:spPr>
          <p:txBody>
            <a:bodyPr wrap="square">
              <a:noAutofit/>
            </a:bodyPr>
            <a:p>
              <a:pPr marL="342900" indent="-342900">
                <a:spcAft>
                  <a:spcPct val="60000"/>
                </a:spcAft>
                <a:buFont typeface="Wingdings" panose="05000000000000000000" charset="0"/>
                <a:buChar char="q"/>
              </a:pPr>
              <a:r>
                <a:rPr sz="1500" b="1">
                  <a:solidFill>
                    <a:schemeClr val="accent1"/>
                  </a:solidFill>
                  <a:latin typeface="google sans" charset="0"/>
                  <a:cs typeface="google sans" charset="0"/>
                </a:rPr>
                <a:t>Future Scope &amp; Improvements</a:t>
              </a:r>
              <a:r>
                <a:rPr lang="en-US" sz="1500" b="1">
                  <a:solidFill>
                    <a:schemeClr val="accent1"/>
                  </a:solidFill>
                  <a:latin typeface="google sans" charset="0"/>
                  <a:cs typeface="google sans" charset="0"/>
                </a:rPr>
                <a:t>:</a:t>
              </a:r>
              <a:endParaRPr lang="en-US" sz="1500" b="1">
                <a:solidFill>
                  <a:schemeClr val="accent1"/>
                </a:solidFill>
                <a:latin typeface="google sans" charset="0"/>
                <a:cs typeface="google sans" charset="0"/>
              </a:endParaRPr>
            </a:p>
            <a:p>
              <a:pPr marL="342900" indent="-342900">
                <a:spcAft>
                  <a:spcPct val="60000"/>
                </a:spcAft>
                <a:buFont typeface="Wingdings" panose="05000000000000000000" charset="0"/>
                <a:buChar char="§"/>
              </a:pPr>
              <a:r>
                <a:rPr sz="1050">
                  <a:latin typeface="google sans" charset="0"/>
                  <a:cs typeface="google sans" charset="0"/>
                </a:rPr>
                <a:t>Use ML models on historical fault data to predict weak spots and forecast line failures before they occur (predictive maintenance).</a:t>
              </a:r>
              <a:endParaRPr sz="1050">
                <a:latin typeface="google sans" charset="0"/>
                <a:cs typeface="google sans" charset="0"/>
              </a:endParaRPr>
            </a:p>
            <a:p>
              <a:pPr marL="342900" indent="-342900">
                <a:spcAft>
                  <a:spcPct val="60000"/>
                </a:spcAft>
                <a:buFont typeface="Wingdings" panose="05000000000000000000" charset="0"/>
                <a:buChar char="§"/>
              </a:pPr>
              <a:r>
                <a:rPr lang="en-US" altLang="en-GB" sz="1050">
                  <a:latin typeface="google sans" charset="0"/>
                  <a:cs typeface="google sans" charset="0"/>
                </a:rPr>
                <a:t>Mobile App for Field Technicians:</a:t>
              </a:r>
              <a:br>
                <a:rPr lang="en-US" altLang="en-GB" sz="1050">
                  <a:latin typeface="google sans" charset="0"/>
                  <a:cs typeface="google sans" charset="0"/>
                </a:rPr>
              </a:br>
              <a:r>
                <a:rPr lang="en-US" altLang="en-GB" sz="1050">
                  <a:latin typeface="google sans" charset="0"/>
                  <a:cs typeface="google sans" charset="0"/>
                </a:rPr>
                <a:t>Provide real-time fault alerts to technicians, location to speed up on ground response.</a:t>
              </a:r>
              <a:endParaRPr lang="en-US" altLang="en-GB" sz="1050">
                <a:latin typeface="google sans" charset="0"/>
                <a:cs typeface="google sans" charset="0"/>
              </a:endParaRPr>
            </a:p>
          </p:txBody>
        </p:sp>
      </p:grpSp>
      <p:pic>
        <p:nvPicPr>
          <p:cNvPr id="1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25" y="958215"/>
            <a:ext cx="476885" cy="347980"/>
          </a:xfrm>
          <a:prstGeom prst="rect">
            <a:avLst/>
          </a:prstGeom>
          <a:noFill/>
          <a:ln w="12700">
            <a:noFill/>
          </a:ln>
        </p:spPr>
      </p:pic>
      <p:sp>
        <p:nvSpPr>
          <p:cNvPr id="11" name="TextBox 25"/>
          <p:cNvSpPr txBox="1"/>
          <p:nvPr/>
        </p:nvSpPr>
        <p:spPr>
          <a:xfrm>
            <a:off x="1470660" y="990600"/>
            <a:ext cx="2316480" cy="321945"/>
          </a:xfrm>
          <a:prstGeom prst="rect">
            <a:avLst/>
          </a:prstGeom>
          <a:noFill/>
          <a:ln w="12700">
            <a:noFill/>
          </a:ln>
        </p:spPr>
        <p:txBody>
          <a:bodyPr wrap="square" lIns="34289" rIns="34289">
            <a:spAutoFit/>
          </a:bodyPr>
          <a:p>
            <a:pPr eaLnBrk="1">
              <a:buNone/>
            </a:pPr>
            <a:r>
              <a:rPr lang="en-US" altLang="zh-CN" sz="1500" b="1">
                <a:solidFill>
                  <a:schemeClr val="accent1"/>
                </a:solidFill>
                <a:latin typeface="google sans" charset="0"/>
                <a:cs typeface="google sans" charset="0"/>
              </a:rPr>
              <a:t>Feasibility Analysis:</a:t>
            </a:r>
            <a:endParaRPr lang="en-US" altLang="zh-CN" sz="1500" b="1">
              <a:solidFill>
                <a:schemeClr val="accent1"/>
              </a:solidFill>
              <a:latin typeface="google sans" charset="0"/>
              <a:cs typeface="google sans" charset="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85725" y="3932555"/>
            <a:ext cx="2468245" cy="7829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85750" marR="0" indent="-285750" defTabSz="457200" eaLnBrk="1" fontAlgn="auto"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 panose="05000000000000000000" charset="0"/>
              <a:buChar char="q"/>
              <a:defRPr sz="1700" b="1">
                <a:solidFill>
                  <a:srgbClr val="1F497D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1200" kern="0" noProof="0">
                <a:solidFill>
                  <a:schemeClr val="accent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Estimated </a:t>
            </a:r>
            <a:r>
              <a:rPr lang="en-US" altLang="en-GB" sz="1200" kern="0" noProof="0">
                <a:solidFill>
                  <a:srgbClr val="4285F4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Costing</a:t>
            </a:r>
            <a:r>
              <a:rPr lang="en-US" altLang="en-GB" sz="1200" kern="0" noProof="0">
                <a:solidFill>
                  <a:schemeClr val="accent1"/>
                </a:solidFill>
                <a:latin typeface="google sans" charset="0"/>
                <a:ea typeface="Google Sans"/>
                <a:cs typeface="google sans" charset="0"/>
                <a:sym typeface="Google Sans"/>
              </a:rPr>
              <a:t>:</a:t>
            </a:r>
            <a:endParaRPr kumimoji="0" lang="en-US" altLang="en-GB" sz="1200" kern="0" cap="none" spc="0" normalizeH="0" baseline="0" noProof="0">
              <a:solidFill>
                <a:schemeClr val="accent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457200" eaLnBrk="1" fontAlgn="auto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sz="1700" b="1">
                <a:solidFill>
                  <a:srgbClr val="1F497D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90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Software:</a:t>
            </a:r>
            <a:endParaRPr kumimoji="0" lang="en-US" altLang="en-GB" sz="90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457200" eaLnBrk="1" fontAlgn="auto"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 panose="05000000000000000000" charset="0"/>
              <a:buChar char="Ø"/>
              <a:defRPr sz="1700" b="1">
                <a:solidFill>
                  <a:srgbClr val="1F497D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900" b="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Initial Build: </a:t>
            </a:r>
            <a:r>
              <a:rPr lang="en-US" altLang="en-US" sz="900" b="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₹</a:t>
            </a:r>
            <a:r>
              <a:rPr lang="en-US" altLang="en-GB" sz="900" b="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4.5 – 5.5 Lakh</a:t>
            </a:r>
            <a:endParaRPr kumimoji="0" lang="en-US" altLang="en-GB" sz="900" b="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457200" eaLnBrk="1" fontAlgn="auto"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 panose="05000000000000000000" charset="0"/>
              <a:buChar char="Ø"/>
              <a:defRPr sz="1700" b="1">
                <a:solidFill>
                  <a:srgbClr val="1F497D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900" b="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Year-1 Ops + Maintenance: </a:t>
            </a:r>
            <a:r>
              <a:rPr lang="en-US" altLang="en-US" sz="900" b="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₹</a:t>
            </a:r>
            <a:r>
              <a:rPr lang="en-US" altLang="en-GB" sz="900" b="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2.3 – 3.3L</a:t>
            </a:r>
            <a:endParaRPr kumimoji="0" lang="en-US" altLang="en-GB" sz="900" b="0" kern="0" cap="none" spc="0" normalizeH="0" baseline="0" noProof="0">
              <a:solidFill>
                <a:schemeClr val="tx1"/>
              </a:solidFill>
              <a:latin typeface="google sans" charset="0"/>
              <a:ea typeface="Google Sans"/>
              <a:cs typeface="google sans" charset="0"/>
              <a:sym typeface="Google Sans"/>
            </a:endParaRPr>
          </a:p>
          <a:p>
            <a:pPr marL="285750" marR="0" indent="-285750" defTabSz="457200" eaLnBrk="1" fontAlgn="auto"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 panose="05000000000000000000" charset="0"/>
              <a:buChar char="Ø"/>
              <a:defRPr sz="1700" b="1">
                <a:solidFill>
                  <a:srgbClr val="1F497D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900" b="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Total (Build + 1 Year Ops): ~</a:t>
            </a:r>
            <a:r>
              <a:rPr lang="en-US" altLang="en-US" sz="900" b="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₹6</a:t>
            </a:r>
            <a:r>
              <a:rPr lang="en-US" altLang="en-GB" sz="900" b="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.8 – 8.8L</a:t>
            </a:r>
            <a:endParaRPr lang="en-US" altLang="en-GB" sz="900" b="0" kern="0" noProof="0">
              <a:latin typeface="google sans" charset="0"/>
              <a:ea typeface="Google Sans"/>
              <a:cs typeface="google sans" charset="0"/>
              <a:sym typeface="Google Sans"/>
            </a:endParaRPr>
          </a:p>
        </p:txBody>
      </p:sp>
      <p:sp>
        <p:nvSpPr>
          <p:cNvPr id="29" name="Text Box 28"/>
          <p:cNvSpPr txBox="1"/>
          <p:nvPr/>
        </p:nvSpPr>
        <p:spPr>
          <a:xfrm>
            <a:off x="2511425" y="4108450"/>
            <a:ext cx="202692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marR="0" indent="-285750" defTabSz="457200" eaLnBrk="1" fontAlgn="auto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sz="1700" b="1">
                <a:solidFill>
                  <a:srgbClr val="1F497D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90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Hardware:</a:t>
            </a:r>
            <a:r>
              <a:rPr lang="en-US" altLang="en-GB" sz="900" b="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 </a:t>
            </a:r>
            <a:r>
              <a:rPr lang="en-US" altLang="en-US" sz="900" b="0" kern="0" noProof="0">
                <a:latin typeface="google sans" charset="0"/>
                <a:cs typeface="google sans" charset="0"/>
                <a:sym typeface="Google Sans"/>
              </a:rPr>
              <a:t>₹1.9</a:t>
            </a:r>
            <a:r>
              <a:rPr lang="en-US" altLang="en-GB" sz="900" b="0" kern="0" noProof="0">
                <a:latin typeface="google sans" charset="0"/>
                <a:cs typeface="google sans" charset="0"/>
                <a:sym typeface="Google Sans"/>
              </a:rPr>
              <a:t> – 2.9k of 1 unit</a:t>
            </a:r>
            <a:endParaRPr lang="en-US" altLang="en-GB" sz="900" b="0" kern="0" noProof="0">
              <a:latin typeface="google sans" charset="0"/>
              <a:cs typeface="google sans" charset="0"/>
              <a:sym typeface="Google Sans"/>
            </a:endParaRPr>
          </a:p>
          <a:p>
            <a:pPr marL="285750" marR="0" indent="-285750" defTabSz="457200" eaLnBrk="1" fontAlgn="auto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sz="1700" b="1">
                <a:solidFill>
                  <a:srgbClr val="1F497D"/>
                </a:solidFill>
                <a:latin typeface="Google Sans"/>
                <a:ea typeface="Google Sans"/>
                <a:cs typeface="Google Sans"/>
                <a:sym typeface="Google Sans"/>
              </a:defRPr>
            </a:pPr>
            <a:r>
              <a:rPr lang="en-US" altLang="en-GB" sz="90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Labour cost:</a:t>
            </a:r>
            <a:r>
              <a:rPr lang="en-US" altLang="en-GB" sz="900" b="0" kern="0" noProof="0">
                <a:latin typeface="google sans" charset="0"/>
                <a:ea typeface="Google Sans"/>
                <a:cs typeface="google sans" charset="0"/>
                <a:sym typeface="Google Sans"/>
              </a:rPr>
              <a:t> </a:t>
            </a:r>
            <a:r>
              <a:rPr lang="en-US" altLang="en-US" sz="900" b="0" kern="0" noProof="0">
                <a:latin typeface="google sans" charset="0"/>
                <a:cs typeface="google sans" charset="0"/>
                <a:sym typeface="Google Sans"/>
              </a:rPr>
              <a:t>₹1.5</a:t>
            </a:r>
            <a:r>
              <a:rPr lang="en-US" altLang="en-GB" sz="900" b="0" kern="0" noProof="0">
                <a:latin typeface="google sans" charset="0"/>
                <a:cs typeface="google sans" charset="0"/>
                <a:sym typeface="Google Sans"/>
              </a:rPr>
              <a:t> – 2L (It will vary)</a:t>
            </a:r>
            <a:endParaRPr lang="en-US" altLang="en-GB" sz="900" b="0" kern="0" noProof="0">
              <a:latin typeface="google sans" charset="0"/>
              <a:ea typeface="Google Sans"/>
              <a:cs typeface="google sans" charset="0"/>
              <a:sym typeface="Google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32715" y="1363345"/>
            <a:ext cx="4460240" cy="2522220"/>
            <a:chOff x="89" y="2147"/>
            <a:chExt cx="7024" cy="3972"/>
          </a:xfrm>
        </p:grpSpPr>
        <p:sp>
          <p:nvSpPr>
            <p:cNvPr id="12" name="Rectangles 11"/>
            <p:cNvSpPr/>
            <p:nvPr/>
          </p:nvSpPr>
          <p:spPr>
            <a:xfrm>
              <a:off x="201" y="4083"/>
              <a:ext cx="101" cy="13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>
                <a:latin typeface="google sans" charset="0"/>
                <a:cs typeface="google sans" charset="0"/>
              </a:endParaRPr>
            </a:p>
          </p:txBody>
        </p:sp>
        <p:pic>
          <p:nvPicPr>
            <p:cNvPr id="15" name="Picture 14" descr="ChatGPT Image Sep 25, 2025, 07_22_28 AM"/>
            <p:cNvPicPr>
              <a:picLocks noChangeAspect="1"/>
            </p:cNvPicPr>
            <p:nvPr/>
          </p:nvPicPr>
          <p:blipFill>
            <a:blip r:embed="rId3"/>
            <a:srcRect l="4457" t="23630"/>
            <a:stretch>
              <a:fillRect/>
            </a:stretch>
          </p:blipFill>
          <p:spPr>
            <a:xfrm>
              <a:off x="89" y="2147"/>
              <a:ext cx="7024" cy="3973"/>
            </a:xfrm>
            <a:prstGeom prst="roundRect">
              <a:avLst>
                <a:gd name="adj" fmla="val 8104"/>
              </a:avLst>
            </a:prstGeom>
          </p:spPr>
        </p:pic>
        <p:grpSp>
          <p:nvGrpSpPr>
            <p:cNvPr id="30" name="Group 29"/>
            <p:cNvGrpSpPr/>
            <p:nvPr/>
          </p:nvGrpSpPr>
          <p:grpSpPr>
            <a:xfrm rot="0">
              <a:off x="131" y="2957"/>
              <a:ext cx="6777" cy="2442"/>
              <a:chOff x="174" y="3436"/>
              <a:chExt cx="9036" cy="3256"/>
            </a:xfrm>
          </p:grpSpPr>
          <p:sp>
            <p:nvSpPr>
              <p:cNvPr id="31" name="Rounded Rectangle 30"/>
              <p:cNvSpPr/>
              <p:nvPr/>
            </p:nvSpPr>
            <p:spPr>
              <a:xfrm>
                <a:off x="174" y="3524"/>
                <a:ext cx="2585" cy="417"/>
              </a:xfrm>
              <a:prstGeom prst="roundRect">
                <a:avLst/>
              </a:prstGeom>
              <a:solidFill>
                <a:srgbClr val="D5F0FF"/>
              </a:solidFill>
              <a:ln>
                <a:solidFill>
                  <a:srgbClr val="D4F1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32" name="Text Box 31"/>
              <p:cNvSpPr txBox="1"/>
              <p:nvPr/>
            </p:nvSpPr>
            <p:spPr>
              <a:xfrm>
                <a:off x="267" y="3436"/>
                <a:ext cx="2870" cy="51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 altLang="en-GB" sz="1000">
                    <a:latin typeface="google sans" charset="0"/>
                    <a:cs typeface="google sans" charset="0"/>
                    <a:sym typeface="+mn-ea"/>
                  </a:rPr>
                  <a:t>Technical Feasibility</a:t>
                </a:r>
                <a:endParaRPr lang="en-US" altLang="en-GB" sz="1000">
                  <a:latin typeface="google sans" charset="0"/>
                  <a:cs typeface="google sans" charset="0"/>
                  <a:sym typeface="+mn-ea"/>
                </a:endParaRPr>
              </a:p>
            </p:txBody>
          </p:sp>
          <p:sp>
            <p:nvSpPr>
              <p:cNvPr id="33" name="Rounded Rectangle 32"/>
              <p:cNvSpPr/>
              <p:nvPr/>
            </p:nvSpPr>
            <p:spPr>
              <a:xfrm>
                <a:off x="3235" y="3478"/>
                <a:ext cx="2585" cy="417"/>
              </a:xfrm>
              <a:prstGeom prst="roundRect">
                <a:avLst/>
              </a:prstGeom>
              <a:solidFill>
                <a:srgbClr val="D5F0FF"/>
              </a:solidFill>
              <a:ln>
                <a:solidFill>
                  <a:srgbClr val="D4F1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34" name="Rounded Rectangle 33"/>
              <p:cNvSpPr/>
              <p:nvPr/>
            </p:nvSpPr>
            <p:spPr>
              <a:xfrm>
                <a:off x="6296" y="3478"/>
                <a:ext cx="2585" cy="417"/>
              </a:xfrm>
              <a:prstGeom prst="roundRect">
                <a:avLst/>
              </a:prstGeom>
              <a:solidFill>
                <a:srgbClr val="D5F0FF"/>
              </a:solidFill>
              <a:ln>
                <a:solidFill>
                  <a:srgbClr val="D4F1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1442" y="6177"/>
                <a:ext cx="2585" cy="417"/>
              </a:xfrm>
              <a:prstGeom prst="roundRect">
                <a:avLst/>
              </a:prstGeom>
              <a:solidFill>
                <a:srgbClr val="CBEAFF"/>
              </a:solidFill>
              <a:ln>
                <a:solidFill>
                  <a:srgbClr val="CCEC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4568" y="6177"/>
                <a:ext cx="3475" cy="417"/>
              </a:xfrm>
              <a:prstGeom prst="roundRect">
                <a:avLst/>
              </a:prstGeom>
              <a:solidFill>
                <a:srgbClr val="CBEAFF"/>
              </a:solidFill>
              <a:ln>
                <a:solidFill>
                  <a:srgbClr val="CCEC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>
                  <a:latin typeface="google sans" charset="0"/>
                  <a:cs typeface="google sans" charset="0"/>
                </a:endParaRPr>
              </a:p>
            </p:txBody>
          </p:sp>
          <p:sp>
            <p:nvSpPr>
              <p:cNvPr id="37" name="Text Box 36"/>
              <p:cNvSpPr txBox="1"/>
              <p:nvPr/>
            </p:nvSpPr>
            <p:spPr>
              <a:xfrm>
                <a:off x="3223" y="3461"/>
                <a:ext cx="2870" cy="51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 altLang="en-GB" sz="1000">
                    <a:latin typeface="google sans" charset="0"/>
                    <a:cs typeface="google sans" charset="0"/>
                    <a:sym typeface="+mn-ea"/>
                  </a:rPr>
                  <a:t>Financial Efficiency</a:t>
                </a:r>
                <a:endParaRPr lang="en-US" altLang="en-GB" sz="1000">
                  <a:latin typeface="google sans" charset="0"/>
                  <a:cs typeface="google sans" charset="0"/>
                  <a:sym typeface="+mn-ea"/>
                </a:endParaRPr>
              </a:p>
            </p:txBody>
          </p:sp>
          <p:sp>
            <p:nvSpPr>
              <p:cNvPr id="38" name="Text Box 37"/>
              <p:cNvSpPr txBox="1"/>
              <p:nvPr/>
            </p:nvSpPr>
            <p:spPr>
              <a:xfrm>
                <a:off x="6340" y="3461"/>
                <a:ext cx="2870" cy="51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 altLang="en-GB" sz="1000">
                    <a:latin typeface="google sans" charset="0"/>
                    <a:cs typeface="google sans" charset="0"/>
                    <a:sym typeface="+mn-ea"/>
                  </a:rPr>
                  <a:t>Market Relevance</a:t>
                </a:r>
                <a:endParaRPr lang="en-US" altLang="en-GB" sz="1000">
                  <a:latin typeface="google sans" charset="0"/>
                  <a:cs typeface="google sans" charset="0"/>
                  <a:sym typeface="+mn-ea"/>
                </a:endParaRPr>
              </a:p>
            </p:txBody>
          </p:sp>
          <p:sp>
            <p:nvSpPr>
              <p:cNvPr id="39" name="Text Box 38"/>
              <p:cNvSpPr txBox="1"/>
              <p:nvPr/>
            </p:nvSpPr>
            <p:spPr>
              <a:xfrm>
                <a:off x="1431" y="6155"/>
                <a:ext cx="2574" cy="51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 altLang="en-GB" sz="1000">
                    <a:latin typeface="google sans" charset="0"/>
                    <a:cs typeface="google sans" charset="0"/>
                    <a:sym typeface="+mn-ea"/>
                  </a:rPr>
                  <a:t>Adoption Viability</a:t>
                </a:r>
                <a:endParaRPr lang="en-US" altLang="en-GB" sz="1000">
                  <a:latin typeface="google sans" charset="0"/>
                  <a:cs typeface="google sans" charset="0"/>
                  <a:sym typeface="+mn-ea"/>
                </a:endParaRPr>
              </a:p>
            </p:txBody>
          </p:sp>
          <p:sp>
            <p:nvSpPr>
              <p:cNvPr id="40" name="Text Box 39"/>
              <p:cNvSpPr txBox="1"/>
              <p:nvPr/>
            </p:nvSpPr>
            <p:spPr>
              <a:xfrm>
                <a:off x="4614" y="6177"/>
                <a:ext cx="3918" cy="51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 altLang="en-GB" sz="1000">
                    <a:latin typeface="google sans" charset="0"/>
                    <a:cs typeface="google sans" charset="0"/>
                    <a:sym typeface="+mn-ea"/>
                  </a:rPr>
                  <a:t>Sustainibility &amp; Scalability</a:t>
                </a:r>
                <a:endParaRPr lang="en-US" altLang="en-GB" sz="1000">
                  <a:latin typeface="google sans" charset="0"/>
                  <a:cs typeface="google sans" charset="0"/>
                  <a:sym typeface="+mn-ea"/>
                </a:endParaRPr>
              </a:p>
            </p:txBody>
          </p:sp>
        </p:grpSp>
      </p:grpSp>
      <p:sp>
        <p:nvSpPr>
          <p:cNvPr id="41" name="Rounded Rectangle 40"/>
          <p:cNvSpPr/>
          <p:nvPr/>
        </p:nvSpPr>
        <p:spPr>
          <a:xfrm>
            <a:off x="44450" y="234315"/>
            <a:ext cx="9048115" cy="476250"/>
          </a:xfrm>
          <a:prstGeom prst="roundRect">
            <a:avLst>
              <a:gd name="adj" fmla="val 50000"/>
            </a:avLst>
          </a:prstGeom>
          <a:solidFill>
            <a:srgbClr val="B8EEF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  <p:pic>
        <p:nvPicPr>
          <p:cNvPr id="42" name="Google Shape;122;p29" title="Group 2200185.png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60020" y="234950"/>
            <a:ext cx="2324100" cy="41719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Text Box 42"/>
          <p:cNvSpPr txBox="1"/>
          <p:nvPr/>
        </p:nvSpPr>
        <p:spPr>
          <a:xfrm>
            <a:off x="6423025" y="216535"/>
            <a:ext cx="2645410" cy="4800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altLang="en-GB" sz="2200" b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Additional details</a:t>
            </a:r>
            <a:endParaRPr lang="en-US" altLang="en-GB" sz="2200" b="1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ounded Rectangle 40"/>
          <p:cNvSpPr/>
          <p:nvPr/>
        </p:nvSpPr>
        <p:spPr>
          <a:xfrm>
            <a:off x="44450" y="234315"/>
            <a:ext cx="9048115" cy="476250"/>
          </a:xfrm>
          <a:prstGeom prst="roundRect">
            <a:avLst>
              <a:gd name="adj" fmla="val 50000"/>
            </a:avLst>
          </a:prstGeom>
          <a:solidFill>
            <a:srgbClr val="B8EEF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  <p:pic>
        <p:nvPicPr>
          <p:cNvPr id="42" name="Google Shape;122;p29" title="Group 2200185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60020" y="234950"/>
            <a:ext cx="2324100" cy="41719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Text Box 48"/>
          <p:cNvSpPr txBox="1"/>
          <p:nvPr/>
        </p:nvSpPr>
        <p:spPr>
          <a:xfrm>
            <a:off x="6423025" y="216535"/>
            <a:ext cx="2645410" cy="4800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altLang="en-GB" sz="2200" b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Impact &amp; Benefits</a:t>
            </a:r>
            <a:endParaRPr lang="en-US" altLang="en-GB" sz="2200" b="1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379095" y="3708083"/>
            <a:ext cx="5881688" cy="39687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spcAft>
                <a:spcPct val="60000"/>
              </a:spcAft>
            </a:pPr>
            <a:r>
              <a:rPr sz="1090" b="1">
                <a:solidFill>
                  <a:srgbClr val="4285F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Revenue Stream</a:t>
            </a:r>
            <a:r>
              <a:rPr lang="en-US" sz="1090" b="1">
                <a:solidFill>
                  <a:srgbClr val="4285F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s:</a:t>
            </a:r>
            <a:br>
              <a:rPr lang="en-US" sz="1050" b="1">
                <a:solidFill>
                  <a:srgbClr val="4285F4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050" b="1">
              <a:solidFill>
                <a:srgbClr val="4285F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379095" y="3962400"/>
            <a:ext cx="825817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9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1. </a:t>
            </a:r>
            <a:r>
              <a:rPr sz="9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Maintenance &amp; Support Services</a:t>
            </a:r>
            <a:r>
              <a:rPr lang="en-US" sz="9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</a:t>
            </a:r>
            <a:r>
              <a:rPr lang="en-US" sz="9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sz="9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Ongoing income from periodic calibration, sensor replacement, and technical support contracts.</a:t>
            </a:r>
            <a:endParaRPr lang="en-GB" altLang="en-US" sz="9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379095" y="4185761"/>
            <a:ext cx="842200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9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2. D</a:t>
            </a:r>
            <a:r>
              <a:rPr sz="9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ata Insights &amp; Predictive Analytics (Future)</a:t>
            </a:r>
            <a:r>
              <a:rPr lang="en-US" sz="9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</a:t>
            </a:r>
            <a:r>
              <a:rPr lang="en-US" sz="9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sz="9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Utilities pay for advanced AI/ML predictive maintenance reports to plan grid upgrades and reduce breakdowns.</a:t>
            </a:r>
            <a:endParaRPr lang="en-GB" altLang="en-US" sz="9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379095" y="4417695"/>
            <a:ext cx="8263414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spcAft>
                <a:spcPct val="60000"/>
              </a:spcAft>
            </a:pPr>
            <a:r>
              <a:rPr lang="en-US" sz="9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3. </a:t>
            </a:r>
            <a:r>
              <a:rPr sz="9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Partnerships with Government Schemes</a:t>
            </a:r>
            <a:r>
              <a:rPr lang="en-US" sz="9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</a:t>
            </a:r>
            <a:r>
              <a:rPr lang="en-US" sz="9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sz="9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Revenue through adoption under Digital India, NSGM, and Rural Electrification programs (subsidy + contracts)</a:t>
            </a:r>
            <a:r>
              <a:rPr lang="en-US" sz="9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</a:t>
            </a:r>
            <a:endParaRPr lang="en-US" altLang="en-US" sz="9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260985" y="875665"/>
            <a:ext cx="8948420" cy="2856230"/>
            <a:chOff x="291" y="1379"/>
            <a:chExt cx="14092" cy="4498"/>
          </a:xfrm>
        </p:grpSpPr>
        <p:pic>
          <p:nvPicPr>
            <p:cNvPr id="2" name="Picture 1" descr="ChatGPT Image Sep 25, 2025, 08_19_49 AM"/>
            <p:cNvPicPr>
              <a:picLocks noChangeAspect="1"/>
            </p:cNvPicPr>
            <p:nvPr/>
          </p:nvPicPr>
          <p:blipFill>
            <a:blip r:embed="rId2"/>
            <a:srcRect l="14988" r="16994"/>
            <a:stretch>
              <a:fillRect/>
            </a:stretch>
          </p:blipFill>
          <p:spPr>
            <a:xfrm>
              <a:off x="4787" y="1379"/>
              <a:ext cx="4259" cy="4337"/>
            </a:xfrm>
            <a:prstGeom prst="rect">
              <a:avLst/>
            </a:prstGeom>
          </p:spPr>
        </p:pic>
        <p:pic>
          <p:nvPicPr>
            <p:cNvPr id="4" name="Picture 3" descr="ChatGPT Image Sep 25, 2025, 08_23_41 AM"/>
            <p:cNvPicPr>
              <a:picLocks noChangeAspect="1"/>
            </p:cNvPicPr>
            <p:nvPr/>
          </p:nvPicPr>
          <p:blipFill>
            <a:blip r:embed="rId3"/>
            <a:srcRect l="11474" r="9906"/>
            <a:stretch>
              <a:fillRect/>
            </a:stretch>
          </p:blipFill>
          <p:spPr>
            <a:xfrm>
              <a:off x="9209" y="1439"/>
              <a:ext cx="4871" cy="4438"/>
            </a:xfrm>
            <a:prstGeom prst="rect">
              <a:avLst/>
            </a:prstGeom>
          </p:spPr>
        </p:pic>
        <p:pic>
          <p:nvPicPr>
            <p:cNvPr id="8" name="Picture 7" descr="Gemini_Generated_Image_9x1a2l9x1a2l9x1a"/>
            <p:cNvPicPr>
              <a:picLocks noChangeAspect="1"/>
            </p:cNvPicPr>
            <p:nvPr/>
          </p:nvPicPr>
          <p:blipFill>
            <a:blip r:embed="rId4"/>
            <a:srcRect l="2133" t="6626" r="5022" b="8722"/>
            <a:stretch>
              <a:fillRect/>
            </a:stretch>
          </p:blipFill>
          <p:spPr>
            <a:xfrm>
              <a:off x="291" y="1611"/>
              <a:ext cx="4249" cy="3944"/>
            </a:xfrm>
            <a:prstGeom prst="rect">
              <a:avLst/>
            </a:prstGeom>
          </p:spPr>
        </p:pic>
        <p:pic>
          <p:nvPicPr>
            <p:cNvPr id="9" name="Picture 8" descr="Gemini_Generated_Image_9x1a2l9x1a2l9x1a"/>
            <p:cNvPicPr>
              <a:picLocks noChangeAspect="1"/>
            </p:cNvPicPr>
            <p:nvPr/>
          </p:nvPicPr>
          <p:blipFill>
            <a:blip r:embed="rId4"/>
            <a:srcRect l="9359" t="6481" r="7856" b="84147"/>
            <a:stretch>
              <a:fillRect/>
            </a:stretch>
          </p:blipFill>
          <p:spPr>
            <a:xfrm>
              <a:off x="350" y="1644"/>
              <a:ext cx="4173" cy="473"/>
            </a:xfrm>
            <a:prstGeom prst="rect">
              <a:avLst/>
            </a:prstGeom>
          </p:spPr>
        </p:pic>
        <p:grpSp>
          <p:nvGrpSpPr>
            <p:cNvPr id="22" name="Group 21"/>
            <p:cNvGrpSpPr/>
            <p:nvPr/>
          </p:nvGrpSpPr>
          <p:grpSpPr>
            <a:xfrm>
              <a:off x="1403" y="2618"/>
              <a:ext cx="3316" cy="2963"/>
              <a:chOff x="2256" y="3413"/>
              <a:chExt cx="4421" cy="3951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2353" y="3504"/>
                <a:ext cx="4028" cy="769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/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2333" y="4983"/>
                <a:ext cx="4028" cy="769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/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>
                <a:off x="2377" y="6429"/>
                <a:ext cx="4028" cy="769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p>
                <a:endParaRPr lang="en-GB" altLang="en-US" sz="1050"/>
              </a:p>
            </p:txBody>
          </p:sp>
          <p:sp>
            <p:nvSpPr>
              <p:cNvPr id="14" name="Text Box 13"/>
              <p:cNvSpPr txBox="1"/>
              <p:nvPr/>
            </p:nvSpPr>
            <p:spPr>
              <a:xfrm>
                <a:off x="2266" y="3413"/>
                <a:ext cx="4139" cy="9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r>
                  <a:rPr sz="750">
                    <a:latin typeface="Arial" panose="020B0604020202020204" pitchFamily="34" charset="0"/>
                    <a:cs typeface="Arial" panose="020B0604020202020204" pitchFamily="34" charset="0"/>
                  </a:rPr>
                  <a:t>Immediate isolation of broken LT lines reduces </a:t>
                </a:r>
                <a:r>
                  <a:rPr sz="750">
                    <a:solidFill>
                      <a:srgbClr val="2B3B59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electrocution</a:t>
                </a:r>
                <a:r>
                  <a:rPr sz="750">
                    <a:latin typeface="Arial" panose="020B0604020202020204" pitchFamily="34" charset="0"/>
                    <a:cs typeface="Arial" panose="020B0604020202020204" pitchFamily="34" charset="0"/>
                  </a:rPr>
                  <a:t>, fire, deaths, and property damage.</a:t>
                </a:r>
                <a:endParaRPr sz="75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Text Box 17"/>
              <p:cNvSpPr txBox="1"/>
              <p:nvPr/>
            </p:nvSpPr>
            <p:spPr>
              <a:xfrm>
                <a:off x="2266" y="5116"/>
                <a:ext cx="4411" cy="67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r>
                  <a:rPr lang="en-US" altLang="en-GB" sz="750">
                    <a:latin typeface="Arial" panose="020B0604020202020204" pitchFamily="34" charset="0"/>
                    <a:cs typeface="Arial" panose="020B0604020202020204" pitchFamily="34" charset="0"/>
                  </a:rPr>
                  <a:t>Less manual patrolling and faster fault detection cut manpower and vehicle costs.</a:t>
                </a:r>
                <a:endParaRPr lang="en-US" altLang="en-GB" sz="75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Text Box 18"/>
              <p:cNvSpPr txBox="1"/>
              <p:nvPr/>
            </p:nvSpPr>
            <p:spPr>
              <a:xfrm>
                <a:off x="2256" y="6445"/>
                <a:ext cx="4346" cy="9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r>
                  <a:rPr lang="en-US" altLang="en-GB" sz="750">
                    <a:latin typeface="Arial" panose="020B0604020202020204" pitchFamily="34" charset="0"/>
                    <a:cs typeface="Arial" panose="020B0604020202020204" pitchFamily="34" charset="0"/>
                  </a:rPr>
                  <a:t>Exact fault location alerts save time, reduce blind trips, and ensure safe repair with isolation.</a:t>
                </a:r>
                <a:endParaRPr lang="en-US" altLang="en-GB" sz="75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4" name="Rounded Rectangle 23"/>
            <p:cNvSpPr/>
            <p:nvPr/>
          </p:nvSpPr>
          <p:spPr>
            <a:xfrm>
              <a:off x="1420" y="2432"/>
              <a:ext cx="2534" cy="210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1461" y="3519"/>
              <a:ext cx="3002" cy="210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1461" y="4627"/>
              <a:ext cx="3054" cy="210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27" name="Text Box 26"/>
            <p:cNvSpPr txBox="1"/>
            <p:nvPr/>
          </p:nvSpPr>
          <p:spPr>
            <a:xfrm>
              <a:off x="1403" y="2339"/>
              <a:ext cx="7200" cy="38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975" b="1">
                  <a:solidFill>
                    <a:srgbClr val="2B3B5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Rural Communities &amp; Villagers</a:t>
              </a:r>
              <a:endParaRPr lang="en-US" altLang="en-GB" sz="975" b="1">
                <a:solidFill>
                  <a:srgbClr val="2B3B59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Text Box 45"/>
            <p:cNvSpPr txBox="1"/>
            <p:nvPr/>
          </p:nvSpPr>
          <p:spPr>
            <a:xfrm>
              <a:off x="1403" y="3377"/>
              <a:ext cx="3061" cy="61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975" b="1">
                  <a:solidFill>
                    <a:srgbClr val="2B3B5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Electricity boards / Utilities companies</a:t>
              </a:r>
              <a:endParaRPr lang="en-US" altLang="en-GB" sz="975" b="1">
                <a:solidFill>
                  <a:srgbClr val="2B3B59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Text Box 46"/>
            <p:cNvSpPr txBox="1"/>
            <p:nvPr/>
          </p:nvSpPr>
          <p:spPr>
            <a:xfrm>
              <a:off x="1411" y="4390"/>
              <a:ext cx="3308" cy="61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975" b="1">
                  <a:solidFill>
                    <a:srgbClr val="2B3B5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Field technicians &amp; Maintenance teams</a:t>
              </a:r>
              <a:endParaRPr lang="en-US" altLang="en-GB" sz="975" b="1">
                <a:solidFill>
                  <a:srgbClr val="2B3B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48" name="Rounded Rectangle 47"/>
            <p:cNvSpPr/>
            <p:nvPr/>
          </p:nvSpPr>
          <p:spPr>
            <a:xfrm>
              <a:off x="6069" y="2432"/>
              <a:ext cx="1731" cy="254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6069" y="3557"/>
              <a:ext cx="1731" cy="254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6203" y="4587"/>
              <a:ext cx="1731" cy="254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52" name="Text Box 51"/>
            <p:cNvSpPr txBox="1"/>
            <p:nvPr/>
          </p:nvSpPr>
          <p:spPr>
            <a:xfrm>
              <a:off x="6062" y="2397"/>
              <a:ext cx="7200" cy="3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1050" b="1">
                  <a:solidFill>
                    <a:srgbClr val="2B3B5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Social</a:t>
              </a:r>
              <a:endParaRPr lang="en-US" altLang="en-GB" sz="1050" b="1">
                <a:solidFill>
                  <a:srgbClr val="2B3B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53" name="Text Box 52"/>
            <p:cNvSpPr txBox="1"/>
            <p:nvPr/>
          </p:nvSpPr>
          <p:spPr>
            <a:xfrm>
              <a:off x="6069" y="3524"/>
              <a:ext cx="7200" cy="3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1050" b="1">
                  <a:solidFill>
                    <a:srgbClr val="2B3B5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Economical</a:t>
              </a:r>
              <a:endParaRPr lang="en-US" altLang="en-GB" sz="1050" b="1">
                <a:solidFill>
                  <a:srgbClr val="2B3B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54" name="Text Box 53"/>
            <p:cNvSpPr txBox="1"/>
            <p:nvPr/>
          </p:nvSpPr>
          <p:spPr>
            <a:xfrm>
              <a:off x="6069" y="4535"/>
              <a:ext cx="7200" cy="3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1050" b="1">
                  <a:solidFill>
                    <a:srgbClr val="2B3B5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Environmental</a:t>
              </a:r>
              <a:endParaRPr lang="en-US" altLang="en-GB" sz="1050" b="1">
                <a:solidFill>
                  <a:srgbClr val="2B3B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10786" y="2528"/>
              <a:ext cx="3073" cy="254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10757" y="3521"/>
              <a:ext cx="3073" cy="254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10757" y="4390"/>
              <a:ext cx="3073" cy="642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58" name="Text Box 57"/>
            <p:cNvSpPr txBox="1"/>
            <p:nvPr/>
          </p:nvSpPr>
          <p:spPr>
            <a:xfrm>
              <a:off x="10699" y="4445"/>
              <a:ext cx="3685" cy="6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1050" b="1">
                  <a:solidFill>
                    <a:srgbClr val="2B3B5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Enable long term preventive Maintenance &amp; Alerts</a:t>
              </a:r>
              <a:endParaRPr lang="en-US" altLang="en-GB" sz="1050" b="1">
                <a:solidFill>
                  <a:srgbClr val="2B3B59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389" y="1644"/>
              <a:ext cx="4075" cy="473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4971" y="1719"/>
              <a:ext cx="4075" cy="473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9266" y="1611"/>
              <a:ext cx="4771" cy="473"/>
            </a:xfrm>
            <a:prstGeom prst="roundRect">
              <a:avLst/>
            </a:prstGeom>
            <a:solidFill>
              <a:srgbClr val="FDFDFD"/>
            </a:solidFill>
            <a:ln>
              <a:solidFill>
                <a:srgbClr val="FEFDF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>
              <a:endParaRPr lang="en-GB" altLang="en-US" sz="1050"/>
            </a:p>
          </p:txBody>
        </p:sp>
        <p:sp>
          <p:nvSpPr>
            <p:cNvPr id="62" name="Text Box 61"/>
            <p:cNvSpPr txBox="1"/>
            <p:nvPr/>
          </p:nvSpPr>
          <p:spPr>
            <a:xfrm>
              <a:off x="291" y="1688"/>
              <a:ext cx="4249" cy="4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en-GB" sz="1350" b="1">
                  <a:solidFill>
                    <a:srgbClr val="4285F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Impact on Target Audience</a:t>
              </a:r>
              <a:endParaRPr lang="en-US" altLang="en-GB" sz="1350" b="1">
                <a:solidFill>
                  <a:srgbClr val="4285F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Text Box 62"/>
            <p:cNvSpPr txBox="1"/>
            <p:nvPr/>
          </p:nvSpPr>
          <p:spPr>
            <a:xfrm>
              <a:off x="4662" y="1682"/>
              <a:ext cx="4384" cy="4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en-GB" sz="1350" b="1">
                  <a:solidFill>
                    <a:srgbClr val="4285F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Benefits of the Solution</a:t>
              </a:r>
              <a:endParaRPr lang="en-US" altLang="en-GB" sz="1350" b="1">
                <a:solidFill>
                  <a:srgbClr val="4285F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Text Box 63"/>
            <p:cNvSpPr txBox="1"/>
            <p:nvPr/>
          </p:nvSpPr>
          <p:spPr>
            <a:xfrm>
              <a:off x="9209" y="1682"/>
              <a:ext cx="4872" cy="4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en-GB" sz="1350" b="1">
                  <a:solidFill>
                    <a:srgbClr val="4285F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Unique Selling Proposition (USP)</a:t>
              </a:r>
              <a:endParaRPr lang="en-US" altLang="en-GB" sz="1350" b="1">
                <a:solidFill>
                  <a:srgbClr val="4285F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Text Box 64"/>
            <p:cNvSpPr txBox="1"/>
            <p:nvPr/>
          </p:nvSpPr>
          <p:spPr>
            <a:xfrm>
              <a:off x="10699" y="2423"/>
              <a:ext cx="3619" cy="3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1050" b="1">
                  <a:solidFill>
                    <a:srgbClr val="2B3B5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Low cost &amp; Scalable:</a:t>
              </a:r>
              <a:endParaRPr lang="en-US" altLang="en-GB" sz="1050" b="1">
                <a:solidFill>
                  <a:srgbClr val="2B3B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66" name="Text Box 65"/>
            <p:cNvSpPr txBox="1"/>
            <p:nvPr/>
          </p:nvSpPr>
          <p:spPr>
            <a:xfrm>
              <a:off x="10699" y="3446"/>
              <a:ext cx="3583" cy="3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en-GB" sz="1050" b="1">
                  <a:solidFill>
                    <a:srgbClr val="2B3B5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Plug-and-Play:</a:t>
              </a:r>
              <a:endParaRPr lang="en-US" altLang="en-GB" sz="1050" b="1">
                <a:solidFill>
                  <a:srgbClr val="2B3B59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ashboar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50435" y="835660"/>
            <a:ext cx="3797935" cy="1995805"/>
          </a:xfrm>
          <a:prstGeom prst="round2DiagRect">
            <a:avLst>
              <a:gd name="adj1" fmla="val 0"/>
              <a:gd name="adj2" fmla="val 6395"/>
            </a:avLst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" y="836295"/>
            <a:ext cx="4020820" cy="1995170"/>
          </a:xfrm>
          <a:prstGeom prst="round2DiagRect">
            <a:avLst>
              <a:gd name="adj1" fmla="val 7884"/>
              <a:gd name="adj2" fmla="val 0"/>
            </a:avLst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" y="2913380"/>
            <a:ext cx="4002405" cy="2113915"/>
          </a:xfrm>
          <a:prstGeom prst="round2DiagRect">
            <a:avLst>
              <a:gd name="adj1" fmla="val 0"/>
              <a:gd name="adj2" fmla="val 7629"/>
            </a:avLst>
          </a:prstGeom>
          <a:ln w="19050">
            <a:solidFill>
              <a:srgbClr val="8EB6F8"/>
            </a:solidFill>
          </a:ln>
        </p:spPr>
      </p:pic>
      <p:sp>
        <p:nvSpPr>
          <p:cNvPr id="11" name="Rounded Rectangle 10"/>
          <p:cNvSpPr/>
          <p:nvPr/>
        </p:nvSpPr>
        <p:spPr>
          <a:xfrm>
            <a:off x="44450" y="234315"/>
            <a:ext cx="9048115" cy="476250"/>
          </a:xfrm>
          <a:prstGeom prst="roundRect">
            <a:avLst>
              <a:gd name="adj" fmla="val 50000"/>
            </a:avLst>
          </a:prstGeom>
          <a:solidFill>
            <a:srgbClr val="B8EEF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  <p:pic>
        <p:nvPicPr>
          <p:cNvPr id="13" name="Google Shape;122;p29" title="Group 2200185.png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60020" y="234950"/>
            <a:ext cx="2324100" cy="41719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 Box 13"/>
          <p:cNvSpPr txBox="1"/>
          <p:nvPr/>
        </p:nvSpPr>
        <p:spPr>
          <a:xfrm>
            <a:off x="6362065" y="217805"/>
            <a:ext cx="2700020" cy="4800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altLang="en-GB" sz="2200" b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Snapshots of MVP</a:t>
            </a:r>
            <a:endParaRPr lang="en-US" altLang="en-GB" sz="2200" b="1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7" name="Picture 16" descr="f2cad94c-9954-437d-95c4-12175572a035-00-1y2sa02xci4p7-janeway-replit-dev-admin-01-07-2026_11_18_PM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0435" y="2913380"/>
            <a:ext cx="3797935" cy="2113915"/>
          </a:xfrm>
          <a:prstGeom prst="round2DiagRect">
            <a:avLst>
              <a:gd name="adj1" fmla="val 7312"/>
              <a:gd name="adj2" fmla="val 0"/>
            </a:avLst>
          </a:prstGeom>
          <a:ln w="19050">
            <a:solidFill>
              <a:srgbClr val="8EB6F8"/>
            </a:solidFill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44450" y="234315"/>
            <a:ext cx="9048115" cy="476250"/>
          </a:xfrm>
          <a:prstGeom prst="roundRect">
            <a:avLst>
              <a:gd name="adj" fmla="val 50000"/>
            </a:avLst>
          </a:prstGeom>
          <a:solidFill>
            <a:srgbClr val="B8EEF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  <p:pic>
        <p:nvPicPr>
          <p:cNvPr id="13" name="Google Shape;122;p29" title="Group 2200185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60020" y="234950"/>
            <a:ext cx="2324100" cy="41719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 Box 13"/>
          <p:cNvSpPr txBox="1"/>
          <p:nvPr/>
        </p:nvSpPr>
        <p:spPr>
          <a:xfrm>
            <a:off x="6807200" y="217805"/>
            <a:ext cx="2261235" cy="4800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altLang="en-GB" sz="2200" b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Provided Links</a:t>
            </a:r>
            <a:endParaRPr lang="en-US" altLang="en-GB" sz="2200" b="1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>
            <a:hlinkClick r:id="rId2" tooltip="" action="ppaction://hlinkfile"/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0525" y="1784350"/>
            <a:ext cx="2487930" cy="2494915"/>
          </a:xfrm>
          <a:prstGeom prst="rect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</p:pic>
      <p:pic>
        <p:nvPicPr>
          <p:cNvPr id="3" name="Picture 2">
            <a:hlinkClick r:id="rId4" tooltip="" action="ppaction://hlinkfile"/>
          </p:cNvPr>
          <p:cNvPicPr/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305175" y="1784350"/>
            <a:ext cx="2487930" cy="2494915"/>
          </a:xfrm>
          <a:prstGeom prst="rect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</p:pic>
      <p:pic>
        <p:nvPicPr>
          <p:cNvPr id="4" name="Picture 3">
            <a:hlinkClick r:id="rId7" tooltip="" action="ppaction://hlinkfile"/>
          </p:cNvPr>
          <p:cNvPicPr/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207125" y="1784350"/>
            <a:ext cx="2487930" cy="2494915"/>
          </a:xfrm>
          <a:prstGeom prst="rect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</p:pic>
      <p:pic>
        <p:nvPicPr>
          <p:cNvPr id="1" name="Picture 0"/>
          <p:cNvPicPr>
            <a:picLocks noChangeAspect="1"/>
          </p:cNvPicPr>
          <p:nvPr/>
        </p:nvPicPr>
        <p:blipFill>
          <a:blip r:embed="rId10"/>
          <a:srcRect t="14599" r="6648" b="32911"/>
          <a:stretch>
            <a:fillRect/>
          </a:stretch>
        </p:blipFill>
        <p:spPr>
          <a:xfrm>
            <a:off x="3663950" y="1050925"/>
            <a:ext cx="1809115" cy="44386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36550" y="4465320"/>
            <a:ext cx="28892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GB" sz="900">
                <a:latin typeface="google sans" charset="0"/>
                <a:cs typeface="google sans" charset="0"/>
                <a:hlinkClick r:id="rId11" tooltip="" action="ppaction://hlinkfile"/>
              </a:rPr>
              <a:t>https://rural-grid-watch--yhkatal123.replit.app/</a:t>
            </a:r>
            <a:endParaRPr lang="en-US" altLang="en-GB" sz="900">
              <a:latin typeface="google sans" charset="0"/>
              <a:cs typeface="google sans" charset="0"/>
              <a:hlinkClick r:id="rId11" tooltip="" action="ppaction://hlinkfile"/>
            </a:endParaRPr>
          </a:p>
          <a:p>
            <a:endParaRPr lang="en-US" altLang="en-GB" sz="900">
              <a:latin typeface="google sans" charset="0"/>
              <a:cs typeface="google sans" charset="0"/>
              <a:hlinkClick r:id="rId11" tooltip="" action="ppaction://hlinkfile"/>
            </a:endParaRPr>
          </a:p>
        </p:txBody>
      </p:sp>
      <p:sp>
        <p:nvSpPr>
          <p:cNvPr id="6" name="Text Box 5"/>
          <p:cNvSpPr txBox="1"/>
          <p:nvPr>
            <p:custDataLst>
              <p:tags r:id="rId12"/>
            </p:custDataLst>
          </p:nvPr>
        </p:nvSpPr>
        <p:spPr>
          <a:xfrm>
            <a:off x="3038475" y="4465320"/>
            <a:ext cx="313753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GB" sz="900">
                <a:hlinkClick r:id="rId4" tooltip="" action="ppaction://hlinkfile"/>
              </a:rPr>
              <a:t>https://youtu.be/</a:t>
            </a:r>
            <a:r>
              <a:rPr lang="en-US" altLang="en-GB" sz="900">
                <a:hlinkClick r:id="rId4" tooltip="" action="ppaction://hlinkfile"/>
              </a:rPr>
              <a:t>L2n4N4W-2oo?si=dce2myqRTCS4M3nP</a:t>
            </a:r>
            <a:endParaRPr lang="en-US" altLang="en-GB" sz="900"/>
          </a:p>
        </p:txBody>
      </p:sp>
      <p:sp>
        <p:nvSpPr>
          <p:cNvPr id="7" name="Text Box 6">
            <a:hlinkClick r:id="rId7" tooltip="" action="ppaction://hlinkfile"/>
          </p:cNvPr>
          <p:cNvSpPr txBox="1"/>
          <p:nvPr>
            <p:custDataLst>
              <p:tags r:id="rId13"/>
            </p:custDataLst>
          </p:nvPr>
        </p:nvSpPr>
        <p:spPr>
          <a:xfrm>
            <a:off x="6082665" y="4465320"/>
            <a:ext cx="279527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GB" sz="900">
                <a:hlinkClick r:id="rId7" tooltip="" action="ppaction://hlinkfile"/>
              </a:rPr>
              <a:t>https://github.com/yhkAtharv/lt-line-break-detection</a:t>
            </a:r>
            <a:endParaRPr lang="en-US" altLang="en-GB" sz="900">
              <a:hlinkClick r:id="rId7" tooltip="" action="ppaction://hlinkfil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</a:p>
        </p:txBody>
      </p:sp>
      <p:sp>
        <p:nvSpPr>
          <p:cNvPr id="187" name="Google Shape;187;p40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</a:p>
        </p:txBody>
      </p:sp>
      <p:pic>
        <p:nvPicPr>
          <p:cNvPr id="188" name="Google Shape;188;p40" title="tq slide techsprint.png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40"/>
          <p:cNvSpPr txBox="1"/>
          <p:nvPr/>
        </p:nvSpPr>
        <p:spPr>
          <a:xfrm>
            <a:off x="343275" y="3962950"/>
            <a:ext cx="37128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9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Thank you!</a:t>
            </a:r>
            <a:endParaRPr sz="4500" b="1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31.7,&quot;left&quot;:239.25,&quot;top&quot;:138,&quot;width&quot;:461.3}"/>
</p:tagLst>
</file>

<file path=ppt/tags/tag2.xml><?xml version="1.0" encoding="utf-8"?>
<p:tagLst xmlns:p="http://schemas.openxmlformats.org/presentationml/2006/main">
  <p:tag name="KSO_WM_DIAGRAM_VIRTUALLY_FRAME" val="{&quot;height&quot;:231.7,&quot;left&quot;:239.25,&quot;top&quot;:138,&quot;width&quot;:461.3}"/>
</p:tagLst>
</file>

<file path=ppt/tags/tag3.xml><?xml version="1.0" encoding="utf-8"?>
<p:tagLst xmlns:p="http://schemas.openxmlformats.org/presentationml/2006/main">
  <p:tag name="KSO_WM_DIAGRAM_VIRTUALLY_FRAME" val="{&quot;height&quot;:231.7,&quot;left&quot;:239.25,&quot;top&quot;:138,&quot;width&quot;:461.3}"/>
</p:tagLst>
</file>

<file path=ppt/tags/tag4.xml><?xml version="1.0" encoding="utf-8"?>
<p:tagLst xmlns:p="http://schemas.openxmlformats.org/presentationml/2006/main">
  <p:tag name="KSO_WM_DIAGRAM_VIRTUALLY_FRAME" val="{&quot;height&quot;:231.7,&quot;left&quot;:239.25,&quot;top&quot;:138,&quot;width&quot;:461.3}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5197</Words>
  <Application>WPS Presentation</Application>
  <PresentationFormat/>
  <Paragraphs>213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31" baseType="lpstr">
      <vt:lpstr>Arial</vt:lpstr>
      <vt:lpstr>SimSun</vt:lpstr>
      <vt:lpstr>Wingdings</vt:lpstr>
      <vt:lpstr>Arial</vt:lpstr>
      <vt:lpstr>Google Sans</vt:lpstr>
      <vt:lpstr>Wingdings</vt:lpstr>
      <vt:lpstr>google sans</vt:lpstr>
      <vt:lpstr>MS PGothic</vt:lpstr>
      <vt:lpstr>Microsoft YaHei</vt:lpstr>
      <vt:lpstr>Arial Unicode MS</vt:lpstr>
      <vt:lpstr>Times New Roman</vt:lpstr>
      <vt:lpstr>Corbel</vt:lpstr>
      <vt:lpstr>Roboto Slab</vt:lpstr>
      <vt:lpstr>Segoe Print</vt:lpstr>
      <vt:lpstr>Roboto Slab</vt:lpstr>
      <vt:lpstr>Roboto Slab</vt:lpstr>
      <vt:lpstr>Roboto</vt:lpstr>
      <vt:lpstr>Roboto</vt:lpstr>
      <vt:lpstr>Roboto</vt:lpstr>
      <vt:lpstr>MingLiU-ExtB</vt:lpstr>
      <vt:lpstr>Simple Light</vt:lpstr>
      <vt:lpstr>Simple Light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Atharv Chawadimani</cp:lastModifiedBy>
  <cp:revision>4</cp:revision>
  <dcterms:created xsi:type="dcterms:W3CDTF">2026-01-07T18:30:00Z</dcterms:created>
  <dcterms:modified xsi:type="dcterms:W3CDTF">2026-01-08T09:35:47Z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D660D52A03C84E438B72A81289A7B739_12</vt:lpwstr>
  </property>
  <property fmtid="{D5CDD505-2E9C-101B-9397-08002B2CF9AE}" pid="3" name="KSOProductBuildVer">
    <vt:lpwstr>2057-12.2.0.22556</vt:lpwstr>
  </property>
</Properties>
</file>